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custDataLst>
    <p:tags r:id="rId22"/>
  </p:custDataLst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10FBC-9F7A-43F8-98CB-D95757B392A3}" type="datetimeFigureOut">
              <a:rPr lang="sr-Latn-CS" smtClean="0"/>
              <a:pPr/>
              <a:t>11.3.2010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E18EC6-F0EE-40CA-BFC8-A6B0BDF3AAB7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Klikanje nakon uvodnog dijela: (i+3)</a:t>
            </a:r>
          </a:p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</a:p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Nabava, proizvodnja (specijalizacija!!) i prodaja – temeljne funkcije ovog poduzeća...</a:t>
            </a:r>
          </a:p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</a:p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Ulaz: Dolazak materijala iz okruženja:</a:t>
            </a:r>
          </a:p>
          <a:p>
            <a:pPr lvl="0"/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materijal za proizvodnju – materijal ... nakon prizvodnje - proizvod</a:t>
            </a:r>
          </a:p>
          <a:p>
            <a:pPr lvl="0"/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materijal za direktnu prodaju – roba</a:t>
            </a:r>
          </a:p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Okruženje 1 ... Tržište ... Dobavljači ulaza </a:t>
            </a:r>
          </a:p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</a:t>
            </a:r>
          </a:p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Izlaz: Roba i Proizvodi (gredice i nadvoji)</a:t>
            </a:r>
          </a:p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Okruženje 2: Kupci:</a:t>
            </a:r>
          </a:p>
          <a:p>
            <a:pPr lvl="0"/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maloprodaja ... </a:t>
            </a:r>
          </a:p>
          <a:p>
            <a:pPr lvl="0"/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veleprodaja ... </a:t>
            </a:r>
          </a:p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</a:t>
            </a:r>
          </a:p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Poslovođa – provodi zakazani plan o ostvarenju profita ... upravlja nabavom, proizvodnjom i prodajom</a:t>
            </a:r>
          </a:p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I1 i I2 ... na slajdu</a:t>
            </a:r>
          </a:p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5.</a:t>
            </a:r>
          </a:p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N1 i N2 ... //N2 je prema primjeru na slajdu iz profesorove prez. onaj ugovor koji smo mi htjeli staviti prema direktoru... pa sam i ja tako stavio na prez., no, stavio sam i N4 kao da i direktorica sklapa ugovore... dilema!) :) </a:t>
            </a:r>
            <a:r>
              <a:rPr lang="hr-H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6. </a:t>
            </a:r>
          </a:p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I3 i N3...</a:t>
            </a:r>
          </a:p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7.</a:t>
            </a:r>
          </a:p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I4 (ovo „usluge“ mislim na odnos izvršnih djelatnika i kupaca, transport možda ako postoji (</a:t>
            </a:r>
            <a:r>
              <a:rPr lang="hr-H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))  i I5 ... </a:t>
            </a:r>
          </a:p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8.</a:t>
            </a:r>
          </a:p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N5 i N4</a:t>
            </a:r>
          </a:p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CAE6B0-11DA-4CF1-80D8-7CA5F206299A}" type="slidenum">
              <a:rPr lang="hr-HR" smtClean="0"/>
              <a:pPr/>
              <a:t>2</a:t>
            </a:fld>
            <a:endParaRPr lang="hr-H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smtClean="0"/>
              <a:t>Prema klikovima:</a:t>
            </a:r>
          </a:p>
          <a:p>
            <a:pPr marL="228600" indent="-228600">
              <a:buAutoNum type="arabicPeriod"/>
            </a:pPr>
            <a:r>
              <a:rPr lang="hr-HR" dirty="0" smtClean="0"/>
              <a:t>Kupac želi</a:t>
            </a:r>
            <a:r>
              <a:rPr lang="hr-HR" baseline="0" dirty="0" smtClean="0"/>
              <a:t> kupiti proizvod</a:t>
            </a:r>
          </a:p>
          <a:p>
            <a:pPr marL="228600" indent="-228600">
              <a:buAutoNum type="arabicPeriod"/>
            </a:pPr>
            <a:r>
              <a:rPr lang="hr-HR" baseline="0" dirty="0" smtClean="0"/>
              <a:t>Javlja se u Prodaju poduzeća (trgovcu na kasi) i izjašnjava što mu treba i u kojoj količini</a:t>
            </a:r>
          </a:p>
          <a:p>
            <a:pPr marL="228600" indent="-228600">
              <a:buAutoNum type="arabicPeriod"/>
            </a:pPr>
            <a:r>
              <a:rPr lang="hr-HR" baseline="0" dirty="0" smtClean="0"/>
              <a:t>Trgovac kontaktira Skladište (prijem, kontrola i skadištenje robe za prodaju (materijal za gradnju iz direktne prodaje i proizvodi iz vlastite proizvodnje) o tome da treba određenu količinu određenog materijala.</a:t>
            </a:r>
          </a:p>
          <a:p>
            <a:pPr marL="228600" indent="-228600">
              <a:buAutoNum type="arabicPeriod"/>
            </a:pPr>
            <a:r>
              <a:rPr lang="hr-HR" baseline="0" dirty="0" smtClean="0"/>
              <a:t>Ako ima, proizvod ide u Otpremanje proizvoda i robe pa kupcu</a:t>
            </a:r>
          </a:p>
          <a:p>
            <a:pPr marL="228600" indent="-228600">
              <a:buAutoNum type="arabicPeriod"/>
            </a:pPr>
            <a:r>
              <a:rPr lang="hr-HR" baseline="0" dirty="0" smtClean="0"/>
              <a:t>Ako nema (što ne želimo, ali količina koju kupac treba prelazi točku naručivanja), a kupac traži materijal za gradnju, kontaktira se Nabava, koja konkaktira Dobavljača, a ovaj ispostavi gotovi mateijal u Skladište.</a:t>
            </a:r>
          </a:p>
          <a:p>
            <a:pPr marL="228600" indent="-228600">
              <a:buAutoNum type="arabicPeriod"/>
            </a:pPr>
            <a:r>
              <a:rPr lang="hr-HR" baseline="0" dirty="0" smtClean="0"/>
              <a:t>Ako nema (što opet ne želimo, a količina koju kupac treba prelazi točku proizvodnje), a kupac traži naš proizvod (gredice ili nadvoje), kontaktira se Planiranje i priprema proizvodnje.</a:t>
            </a:r>
          </a:p>
          <a:p>
            <a:pPr marL="228600" indent="-228600">
              <a:buAutoNum type="arabicPeriod"/>
            </a:pPr>
            <a:r>
              <a:rPr lang="hr-HR" baseline="0" dirty="0" smtClean="0"/>
              <a:t>Planiranje i priprema provjerava količinu materijala za proizvodnju </a:t>
            </a:r>
          </a:p>
          <a:p>
            <a:pPr marL="228600" indent="-228600">
              <a:buAutoNum type="arabicPeriod"/>
            </a:pPr>
            <a:r>
              <a:rPr lang="hr-HR" baseline="0" dirty="0" smtClean="0"/>
              <a:t>i Proizvodnji tada javlja koliko proizvoda da proizvedu (ima dovoljno materijala)</a:t>
            </a:r>
          </a:p>
          <a:p>
            <a:pPr marL="228600" indent="-228600">
              <a:buAutoNum type="arabicPeriod"/>
            </a:pPr>
            <a:r>
              <a:rPr lang="hr-HR" baseline="0" dirty="0" smtClean="0"/>
              <a:t>Proizvodnja Skladištu materijala za proizvodnju (prijem materijala za proizvodnju) javlja da treba tolko i tolko materijala. Prijem materijala to isporuči, u proizvodnji se proizvede i vraća se gotov proizvod na Prijem materijala koji isti šalje na glavno skladište  i šalje se informacija o novoj količini prodaji</a:t>
            </a:r>
          </a:p>
          <a:p>
            <a:pPr marL="228600" indent="-228600">
              <a:buAutoNum type="arabicPeriod"/>
            </a:pPr>
            <a:r>
              <a:rPr lang="hr-HR" baseline="0" dirty="0" smtClean="0"/>
              <a:t>Ako materijala za pz. nema, Materijal se može povući s glavnog skladišta ako ga tamo ima</a:t>
            </a:r>
          </a:p>
          <a:p>
            <a:pPr marL="228600" indent="-228600">
              <a:buAutoNum type="arabicPeriod"/>
            </a:pPr>
            <a:r>
              <a:rPr lang="hr-HR" baseline="0" dirty="0" smtClean="0"/>
              <a:t>Ako materijala za proizvodnju nema, kontaktira se Nabava koja kontaktira dobavljača a ovaj isporuči materijal za proizvodnju na Prijem materijala za proizvodnju</a:t>
            </a:r>
          </a:p>
          <a:p>
            <a:pPr marL="228600" indent="-228600">
              <a:buNone/>
            </a:pPr>
            <a:r>
              <a:rPr lang="hr-HR" baseline="0" dirty="0" smtClean="0"/>
              <a:t>// Prijem materijala za proizvodnju i prijem, kontrola i skladištenje robe za prodaju su samo logički odijeljeni (u teoriji) i u stvarnosti se </a:t>
            </a:r>
            <a:r>
              <a:rPr lang="hr-HR" b="1" baseline="0" dirty="0" smtClean="0"/>
              <a:t>ne</a:t>
            </a:r>
            <a:r>
              <a:rPr lang="hr-HR" baseline="0" dirty="0" smtClean="0"/>
              <a:t> dešava da kad proizvodnja zatraži materijal i ovaj isporuči materijal proizvodnji pa proizvodnja proizvede i isporuči Prijmu materijala za pz pa ono Glavnom skladištu ... Zapravo je jedno skladište, ali je ovako logički podijeljeno i nemamo nepotrebnih logističkih troškova</a:t>
            </a:r>
          </a:p>
          <a:p>
            <a:pPr marL="228600" indent="-228600">
              <a:buNone/>
            </a:pPr>
            <a:r>
              <a:rPr lang="hr-HR" baseline="0" dirty="0" smtClean="0"/>
              <a:t>12. Prodaja šalje informacije (I2) o realizaciji poslovanja prodaje, a proizvodnja o realizaciji proizvodnje u Računovodstvo i analizu poslovanja koje radi sva ona izvješća... Brine o kadrovima, krediti... </a:t>
            </a:r>
          </a:p>
          <a:p>
            <a:pPr marL="228600" indent="-228600">
              <a:buNone/>
            </a:pPr>
            <a:r>
              <a:rPr lang="hr-HR" baseline="0" dirty="0" smtClean="0"/>
              <a:t>13. I svi se podaci šalju Direktorici</a:t>
            </a:r>
          </a:p>
          <a:p>
            <a:pPr marL="228600" indent="-228600">
              <a:buAutoNum type="arabicPeriod"/>
            </a:pP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CAE6B0-11DA-4CF1-80D8-7CA5F206299A}" type="slidenum">
              <a:rPr lang="hr-HR" smtClean="0"/>
              <a:pPr/>
              <a:t>3</a:t>
            </a:fld>
            <a:endParaRPr lang="hr-H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Dodaj</a:t>
            </a:r>
            <a:r>
              <a:rPr lang="hr-HR" baseline="0" dirty="0" smtClean="0"/>
              <a:t> hiperlink na datoteku, nisam stavljao jer će biti drugačija adresa na različitim računalima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1669E-020F-48BE-90D9-23BB5BCD4866}" type="slidenum">
              <a:rPr lang="hr-HR" smtClean="0"/>
              <a:pPr/>
              <a:t>9</a:t>
            </a:fld>
            <a:endParaRPr lang="hr-H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1669E-020F-48BE-90D9-23BB5BCD4866}" type="slidenum">
              <a:rPr lang="hr-HR" smtClean="0"/>
              <a:pPr/>
              <a:t>10</a:t>
            </a:fld>
            <a:endParaRPr lang="hr-H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NE NIŠTA SELITI jer bude problema</a:t>
            </a:r>
            <a:r>
              <a:rPr lang="hr-HR" baseline="0" dirty="0" smtClean="0"/>
              <a:t> sa strelicama!</a:t>
            </a:r>
            <a:endParaRPr lang="hr-HR" dirty="0" smtClean="0"/>
          </a:p>
          <a:p>
            <a:r>
              <a:rPr lang="hr-HR" dirty="0" smtClean="0"/>
              <a:t>Možeš</a:t>
            </a:r>
            <a:r>
              <a:rPr lang="hr-HR" baseline="0" dirty="0" smtClean="0"/>
              <a:t> mijenjati boje, ali zadrži ovaj prijelaz u istoj boji! </a:t>
            </a:r>
            <a:r>
              <a:rPr lang="hr-HR" baseline="0" dirty="0" smtClean="0">
                <a:sym typeface="Wingdings" pitchFamily="2" charset="2"/>
              </a:rPr>
              <a:t></a:t>
            </a:r>
          </a:p>
          <a:p>
            <a:r>
              <a:rPr lang="hr-HR" baseline="0" dirty="0" smtClean="0">
                <a:sym typeface="Wingdings" pitchFamily="2" charset="2"/>
              </a:rPr>
              <a:t>Razlikuj poduzeće od vanjskih ljudi po bojama (OJ i PROCESI) </a:t>
            </a:r>
            <a:endParaRPr lang="hr-HR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1669E-020F-48BE-90D9-23BB5BCD4866}" type="slidenum">
              <a:rPr lang="hr-HR" smtClean="0"/>
              <a:pPr/>
              <a:t>12</a:t>
            </a:fld>
            <a:endParaRPr lang="hr-H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Animirati kad složimo priču</a:t>
            </a:r>
            <a:r>
              <a:rPr lang="hr-HR" baseline="0" dirty="0" smtClean="0"/>
              <a:t> za prezentaciju (ova 2 slajda) …. Za IGORA</a:t>
            </a:r>
          </a:p>
          <a:p>
            <a:r>
              <a:rPr lang="hr-HR" baseline="0" dirty="0" smtClean="0"/>
              <a:t>Bojanje…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1669E-020F-48BE-90D9-23BB5BCD4866}" type="slidenum">
              <a:rPr lang="hr-HR" smtClean="0"/>
              <a:pPr/>
              <a:t>14</a:t>
            </a:fld>
            <a:endParaRPr lang="hr-H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Nalog za izdavanje robe???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1669E-020F-48BE-90D9-23BB5BCD4866}" type="slidenum">
              <a:rPr lang="hr-HR" smtClean="0"/>
              <a:pPr/>
              <a:t>15</a:t>
            </a:fld>
            <a:endParaRPr lang="hr-H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Kaj znači ovaj A? </a:t>
            </a:r>
            <a:r>
              <a:rPr lang="hr-HR" dirty="0" smtClean="0">
                <a:sym typeface="Wingdings" pitchFamily="2" charset="2"/>
              </a:rPr>
              <a:t> </a:t>
            </a:r>
          </a:p>
          <a:p>
            <a:r>
              <a:rPr lang="hr-HR" dirty="0" smtClean="0">
                <a:sym typeface="Wingdings" pitchFamily="2" charset="2"/>
              </a:rPr>
              <a:t>Crveno – opcionalno</a:t>
            </a:r>
            <a:r>
              <a:rPr lang="hr-HR" baseline="0" dirty="0" smtClean="0">
                <a:sym typeface="Wingdings" pitchFamily="2" charset="2"/>
              </a:rPr>
              <a:t> </a:t>
            </a:r>
            <a:r>
              <a:rPr lang="hr-HR" baseline="0" dirty="0" err="1" smtClean="0">
                <a:sym typeface="Wingdings" pitchFamily="2" charset="2"/>
              </a:rPr>
              <a:t>else</a:t>
            </a:r>
            <a:r>
              <a:rPr lang="hr-HR" baseline="0" dirty="0" smtClean="0">
                <a:sym typeface="Wingdings" pitchFamily="2" charset="2"/>
              </a:rPr>
              <a:t> obavezno</a:t>
            </a:r>
          </a:p>
          <a:p>
            <a:endParaRPr lang="hr-HR" dirty="0" smtClean="0">
              <a:sym typeface="Wingdings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1669E-020F-48BE-90D9-23BB5BCD4866}" type="slidenum">
              <a:rPr lang="hr-HR" smtClean="0"/>
              <a:pPr/>
              <a:t>19</a:t>
            </a:fld>
            <a:endParaRPr lang="hr-H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F12A4-E384-4726-9F23-844C49B54417}" type="datetimeFigureOut">
              <a:rPr lang="sr-Latn-CS" smtClean="0"/>
              <a:pPr/>
              <a:t>11.3.2010</a:t>
            </a:fld>
            <a:endParaRPr lang="hr-H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FAC99E3-CF4A-41AA-A36A-ECDB9DA288CB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F12A4-E384-4726-9F23-844C49B54417}" type="datetimeFigureOut">
              <a:rPr lang="sr-Latn-CS" smtClean="0"/>
              <a:pPr/>
              <a:t>11.3.2010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C99E3-CF4A-41AA-A36A-ECDB9DA288C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CFAC99E3-CF4A-41AA-A36A-ECDB9DA288CB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F12A4-E384-4726-9F23-844C49B54417}" type="datetimeFigureOut">
              <a:rPr lang="sr-Latn-CS" smtClean="0"/>
              <a:pPr/>
              <a:t>11.3.2010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F12A4-E384-4726-9F23-844C49B54417}" type="datetimeFigureOut">
              <a:rPr lang="sr-Latn-CS" smtClean="0"/>
              <a:pPr/>
              <a:t>11.3.2010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CFAC99E3-CF4A-41AA-A36A-ECDB9DA288CB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F12A4-E384-4726-9F23-844C49B54417}" type="datetimeFigureOut">
              <a:rPr lang="sr-Latn-CS" smtClean="0"/>
              <a:pPr/>
              <a:t>11.3.2010</a:t>
            </a:fld>
            <a:endParaRPr lang="hr-H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FAC99E3-CF4A-41AA-A36A-ECDB9DA288CB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B2F12A4-E384-4726-9F23-844C49B54417}" type="datetimeFigureOut">
              <a:rPr lang="sr-Latn-CS" smtClean="0"/>
              <a:pPr/>
              <a:t>11.3.2010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C99E3-CF4A-41AA-A36A-ECDB9DA288CB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F12A4-E384-4726-9F23-844C49B54417}" type="datetimeFigureOut">
              <a:rPr lang="sr-Latn-CS" smtClean="0"/>
              <a:pPr/>
              <a:t>11.3.2010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hr-H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CFAC99E3-CF4A-41AA-A36A-ECDB9DA288CB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F12A4-E384-4726-9F23-844C49B54417}" type="datetimeFigureOut">
              <a:rPr lang="sr-Latn-CS" smtClean="0"/>
              <a:pPr/>
              <a:t>11.3.2010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CFAC99E3-CF4A-41AA-A36A-ECDB9DA288C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F12A4-E384-4726-9F23-844C49B54417}" type="datetimeFigureOut">
              <a:rPr lang="sr-Latn-CS" smtClean="0"/>
              <a:pPr/>
              <a:t>11.3.2010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FAC99E3-CF4A-41AA-A36A-ECDB9DA288C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FAC99E3-CF4A-41AA-A36A-ECDB9DA288CB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F12A4-E384-4726-9F23-844C49B54417}" type="datetimeFigureOut">
              <a:rPr lang="sr-Latn-CS" smtClean="0"/>
              <a:pPr/>
              <a:t>11.3.2010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CFAC99E3-CF4A-41AA-A36A-ECDB9DA288CB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9B2F12A4-E384-4726-9F23-844C49B54417}" type="datetimeFigureOut">
              <a:rPr lang="sr-Latn-CS" smtClean="0"/>
              <a:pPr/>
              <a:t>11.3.2010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9B2F12A4-E384-4726-9F23-844C49B54417}" type="datetimeFigureOut">
              <a:rPr lang="sr-Latn-CS" smtClean="0"/>
              <a:pPr/>
              <a:t>11.3.2010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hr-H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FAC99E3-CF4A-41AA-A36A-ECDB9DA288CB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23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23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5786" y="3071810"/>
            <a:ext cx="7772400" cy="1752600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>Prezentacija iz kolegija Projektiranje informacijskih sustava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500042"/>
            <a:ext cx="8534400" cy="487510"/>
          </a:xfrm>
        </p:spPr>
        <p:txBody>
          <a:bodyPr>
            <a:normAutofit/>
          </a:bodyPr>
          <a:lstStyle/>
          <a:p>
            <a:r>
              <a:rPr lang="hr-HR" sz="2400" b="1" dirty="0" err="1" smtClean="0"/>
              <a:t>O</a:t>
            </a:r>
            <a:r>
              <a:rPr lang="hr-HR" sz="2400" dirty="0" err="1" smtClean="0"/>
              <a:t>rganisational</a:t>
            </a:r>
            <a:r>
              <a:rPr lang="hr-HR" sz="2400" b="1" dirty="0" err="1" smtClean="0"/>
              <a:t>F</a:t>
            </a:r>
            <a:r>
              <a:rPr lang="hr-HR" sz="2400" dirty="0" err="1" smtClean="0"/>
              <a:t>low</a:t>
            </a:r>
            <a:r>
              <a:rPr lang="hr-HR" sz="2400" b="1" dirty="0" err="1" smtClean="0"/>
              <a:t>D</a:t>
            </a:r>
            <a:r>
              <a:rPr lang="hr-HR" sz="2400" dirty="0" err="1" smtClean="0"/>
              <a:t>iagram</a:t>
            </a:r>
            <a:endParaRPr lang="hr-HR" sz="2400" dirty="0"/>
          </a:p>
        </p:txBody>
      </p:sp>
      <p:sp>
        <p:nvSpPr>
          <p:cNvPr id="4" name="Rectangle 3"/>
          <p:cNvSpPr/>
          <p:nvPr/>
        </p:nvSpPr>
        <p:spPr>
          <a:xfrm>
            <a:off x="1571604" y="500042"/>
            <a:ext cx="6500858" cy="421484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9600" dirty="0">
              <a:solidFill>
                <a:srgbClr val="C9F1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16200000">
            <a:off x="8215338" y="3786190"/>
            <a:ext cx="1285852" cy="571472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smtClean="0"/>
              <a:t>Banka</a:t>
            </a:r>
            <a:endParaRPr lang="hr-HR" dirty="0"/>
          </a:p>
        </p:txBody>
      </p:sp>
      <p:sp>
        <p:nvSpPr>
          <p:cNvPr id="7" name="Rectangle 6"/>
          <p:cNvSpPr/>
          <p:nvPr/>
        </p:nvSpPr>
        <p:spPr>
          <a:xfrm rot="5400000">
            <a:off x="-1857404" y="2214570"/>
            <a:ext cx="4429156" cy="71434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smtClean="0"/>
              <a:t>Poslovni partner</a:t>
            </a:r>
            <a:endParaRPr lang="hr-HR" dirty="0"/>
          </a:p>
        </p:txBody>
      </p:sp>
      <p:sp>
        <p:nvSpPr>
          <p:cNvPr id="8" name="Rectangle 7"/>
          <p:cNvSpPr/>
          <p:nvPr/>
        </p:nvSpPr>
        <p:spPr>
          <a:xfrm>
            <a:off x="1714480" y="714356"/>
            <a:ext cx="107157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dirty="0" smtClean="0"/>
              <a:t>Nabava</a:t>
            </a:r>
            <a:endParaRPr lang="hr-HR" sz="1600" dirty="0"/>
          </a:p>
        </p:txBody>
      </p:sp>
      <p:sp>
        <p:nvSpPr>
          <p:cNvPr id="9" name="Rectangle 8"/>
          <p:cNvSpPr/>
          <p:nvPr/>
        </p:nvSpPr>
        <p:spPr>
          <a:xfrm>
            <a:off x="2786050" y="1500174"/>
            <a:ext cx="135732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dirty="0" smtClean="0"/>
              <a:t>Skladištenje</a:t>
            </a:r>
            <a:endParaRPr lang="hr-HR" sz="1600" dirty="0"/>
          </a:p>
        </p:txBody>
      </p:sp>
      <p:sp>
        <p:nvSpPr>
          <p:cNvPr id="10" name="Rectangle 9"/>
          <p:cNvSpPr/>
          <p:nvPr/>
        </p:nvSpPr>
        <p:spPr>
          <a:xfrm>
            <a:off x="4143372" y="2285992"/>
            <a:ext cx="100013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 dirty="0" smtClean="0"/>
              <a:t>Proizvodnja</a:t>
            </a:r>
            <a:endParaRPr lang="hr-HR" sz="1200" dirty="0"/>
          </a:p>
        </p:txBody>
      </p:sp>
      <p:sp>
        <p:nvSpPr>
          <p:cNvPr id="11" name="Rectangle 10"/>
          <p:cNvSpPr/>
          <p:nvPr/>
        </p:nvSpPr>
        <p:spPr>
          <a:xfrm>
            <a:off x="5143504" y="3071810"/>
            <a:ext cx="1357322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dirty="0" smtClean="0"/>
              <a:t>Prodaja</a:t>
            </a:r>
            <a:endParaRPr lang="hr-HR" sz="1600" dirty="0"/>
          </a:p>
        </p:txBody>
      </p:sp>
      <p:sp>
        <p:nvSpPr>
          <p:cNvPr id="12" name="Rectangle 11"/>
          <p:cNvSpPr/>
          <p:nvPr/>
        </p:nvSpPr>
        <p:spPr>
          <a:xfrm>
            <a:off x="6500826" y="4000504"/>
            <a:ext cx="142876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dirty="0" err="1" smtClean="0"/>
              <a:t>Rač</a:t>
            </a:r>
            <a:r>
              <a:rPr lang="hr-HR" sz="1600" dirty="0" smtClean="0"/>
              <a:t>&amp;</a:t>
            </a:r>
            <a:r>
              <a:rPr lang="hr-HR" sz="1600" dirty="0" err="1" smtClean="0"/>
              <a:t>Upr</a:t>
            </a:r>
            <a:endParaRPr lang="hr-HR" sz="1600" dirty="0"/>
          </a:p>
        </p:txBody>
      </p:sp>
      <p:pic>
        <p:nvPicPr>
          <p:cNvPr id="16" name="Picture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143512"/>
            <a:ext cx="91440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6215082"/>
            <a:ext cx="9144001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Rectangle 17"/>
          <p:cNvSpPr/>
          <p:nvPr/>
        </p:nvSpPr>
        <p:spPr>
          <a:xfrm>
            <a:off x="1714480" y="5143512"/>
            <a:ext cx="1071570" cy="1071570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" name="Rectangle 18"/>
          <p:cNvSpPr/>
          <p:nvPr/>
        </p:nvSpPr>
        <p:spPr>
          <a:xfrm>
            <a:off x="2786050" y="5143512"/>
            <a:ext cx="1357322" cy="1071570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0" name="Rectangle 19"/>
          <p:cNvSpPr/>
          <p:nvPr/>
        </p:nvSpPr>
        <p:spPr>
          <a:xfrm>
            <a:off x="4143372" y="5143512"/>
            <a:ext cx="1000132" cy="1071570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1" name="Rectangle 20"/>
          <p:cNvSpPr/>
          <p:nvPr/>
        </p:nvSpPr>
        <p:spPr>
          <a:xfrm>
            <a:off x="5143504" y="5143512"/>
            <a:ext cx="1357322" cy="1071570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2" name="Rectangle 21"/>
          <p:cNvSpPr/>
          <p:nvPr/>
        </p:nvSpPr>
        <p:spPr>
          <a:xfrm>
            <a:off x="6500826" y="5143512"/>
            <a:ext cx="1428760" cy="1071570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24" name="Straight Connector 23"/>
          <p:cNvCxnSpPr/>
          <p:nvPr/>
        </p:nvCxnSpPr>
        <p:spPr>
          <a:xfrm rot="5400000">
            <a:off x="-356428" y="3356768"/>
            <a:ext cx="4143404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5400000">
            <a:off x="715142" y="3213892"/>
            <a:ext cx="4143404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2072464" y="3785396"/>
            <a:ext cx="4143404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0" idx="3"/>
          </p:cNvCxnSpPr>
          <p:nvPr/>
        </p:nvCxnSpPr>
        <p:spPr>
          <a:xfrm>
            <a:off x="5143504" y="2607463"/>
            <a:ext cx="1588" cy="325042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>
            <a:off x="5107797" y="4535483"/>
            <a:ext cx="2786058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16200000" flipH="1">
            <a:off x="7072330" y="4919674"/>
            <a:ext cx="1724036" cy="952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357958"/>
            <a:ext cx="9144000" cy="181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62" y="6534245"/>
            <a:ext cx="9133200" cy="181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9" name="Shape 38"/>
          <p:cNvCxnSpPr>
            <a:stCxn id="9" idx="0"/>
          </p:cNvCxnSpPr>
          <p:nvPr/>
        </p:nvCxnSpPr>
        <p:spPr>
          <a:xfrm rot="16200000" flipV="1">
            <a:off x="2982505" y="1017967"/>
            <a:ext cx="285752" cy="67866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857488" y="1214422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Artikl</a:t>
            </a:r>
            <a:endParaRPr lang="hr-HR" sz="900" i="1" dirty="0"/>
          </a:p>
        </p:txBody>
      </p:sp>
      <p:cxnSp>
        <p:nvCxnSpPr>
          <p:cNvPr id="42" name="Shape 41"/>
          <p:cNvCxnSpPr>
            <a:stCxn id="11" idx="0"/>
            <a:endCxn id="8" idx="3"/>
          </p:cNvCxnSpPr>
          <p:nvPr/>
        </p:nvCxnSpPr>
        <p:spPr>
          <a:xfrm rot="16200000" flipV="1">
            <a:off x="3286117" y="535761"/>
            <a:ext cx="2035983" cy="303611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811820" y="1071546"/>
            <a:ext cx="974626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Račun-otpremnica</a:t>
            </a:r>
            <a:endParaRPr lang="hr-HR" sz="900" i="1" dirty="0"/>
          </a:p>
        </p:txBody>
      </p:sp>
      <p:cxnSp>
        <p:nvCxnSpPr>
          <p:cNvPr id="47" name="Shape 46"/>
          <p:cNvCxnSpPr/>
          <p:nvPr/>
        </p:nvCxnSpPr>
        <p:spPr>
          <a:xfrm rot="10800000">
            <a:off x="2786050" y="928670"/>
            <a:ext cx="4929222" cy="3071834"/>
          </a:xfrm>
          <a:prstGeom prst="bentConnector3">
            <a:avLst>
              <a:gd name="adj1" fmla="val 15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7151015" y="928670"/>
            <a:ext cx="564257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Zaposlenik</a:t>
            </a:r>
            <a:endParaRPr lang="hr-HR" sz="900" i="1" dirty="0"/>
          </a:p>
        </p:txBody>
      </p:sp>
      <p:cxnSp>
        <p:nvCxnSpPr>
          <p:cNvPr id="52" name="Elbow Connector 51"/>
          <p:cNvCxnSpPr/>
          <p:nvPr/>
        </p:nvCxnSpPr>
        <p:spPr>
          <a:xfrm>
            <a:off x="714348" y="785794"/>
            <a:ext cx="1000132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845932" y="642918"/>
            <a:ext cx="511358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Ponuda D</a:t>
            </a:r>
            <a:endParaRPr lang="hr-HR" sz="900" i="1" dirty="0"/>
          </a:p>
        </p:txBody>
      </p:sp>
      <p:cxnSp>
        <p:nvCxnSpPr>
          <p:cNvPr id="55" name="Elbow Connector 54"/>
          <p:cNvCxnSpPr/>
          <p:nvPr/>
        </p:nvCxnSpPr>
        <p:spPr>
          <a:xfrm>
            <a:off x="714348" y="928670"/>
            <a:ext cx="1000132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784529" y="795318"/>
            <a:ext cx="787075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RO Dobavljača</a:t>
            </a:r>
            <a:endParaRPr lang="hr-HR" sz="900" i="1" dirty="0"/>
          </a:p>
        </p:txBody>
      </p:sp>
      <p:cxnSp>
        <p:nvCxnSpPr>
          <p:cNvPr id="58" name="Elbow Connector 57"/>
          <p:cNvCxnSpPr/>
          <p:nvPr/>
        </p:nvCxnSpPr>
        <p:spPr>
          <a:xfrm>
            <a:off x="714348" y="1071546"/>
            <a:ext cx="1000132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866979" y="928670"/>
            <a:ext cx="633187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Zahtjev za P</a:t>
            </a:r>
            <a:endParaRPr lang="hr-HR" sz="900" i="1" dirty="0"/>
          </a:p>
        </p:txBody>
      </p:sp>
      <p:cxnSp>
        <p:nvCxnSpPr>
          <p:cNvPr id="61" name="Elbow Connector 60"/>
          <p:cNvCxnSpPr/>
          <p:nvPr/>
        </p:nvCxnSpPr>
        <p:spPr>
          <a:xfrm rot="10800000">
            <a:off x="714348" y="1285860"/>
            <a:ext cx="1000132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843841" y="1147361"/>
            <a:ext cx="727763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err="1" smtClean="0"/>
              <a:t>Narudzbenica</a:t>
            </a:r>
            <a:endParaRPr lang="hr-HR" sz="900" i="1" dirty="0"/>
          </a:p>
        </p:txBody>
      </p:sp>
      <p:pic>
        <p:nvPicPr>
          <p:cNvPr id="63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33" y="6215082"/>
            <a:ext cx="9144000" cy="181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6396058"/>
            <a:ext cx="9134847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8" name="Shape 67"/>
          <p:cNvCxnSpPr>
            <a:stCxn id="8" idx="2"/>
            <a:endCxn id="9" idx="1"/>
          </p:cNvCxnSpPr>
          <p:nvPr/>
        </p:nvCxnSpPr>
        <p:spPr>
          <a:xfrm rot="16200000" flipH="1">
            <a:off x="2285984" y="1321578"/>
            <a:ext cx="464347" cy="53578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2241800" y="1643050"/>
            <a:ext cx="484107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err="1" smtClean="0"/>
              <a:t>Narudzb</a:t>
            </a:r>
            <a:r>
              <a:rPr lang="hr-HR" sz="900" i="1" dirty="0" smtClean="0"/>
              <a:t>.</a:t>
            </a:r>
            <a:endParaRPr lang="hr-HR" sz="900" i="1" dirty="0"/>
          </a:p>
        </p:txBody>
      </p:sp>
      <p:cxnSp>
        <p:nvCxnSpPr>
          <p:cNvPr id="71" name="Shape 70"/>
          <p:cNvCxnSpPr>
            <a:stCxn id="10" idx="0"/>
            <a:endCxn id="9" idx="3"/>
          </p:cNvCxnSpPr>
          <p:nvPr/>
        </p:nvCxnSpPr>
        <p:spPr>
          <a:xfrm rot="16200000" flipV="1">
            <a:off x="4161232" y="1803786"/>
            <a:ext cx="464347" cy="50006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226657" y="1790303"/>
            <a:ext cx="416781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err="1" smtClean="0"/>
              <a:t>Obr</a:t>
            </a:r>
            <a:r>
              <a:rPr lang="hr-HR" sz="900" i="1" dirty="0" smtClean="0"/>
              <a:t>. list</a:t>
            </a:r>
            <a:endParaRPr lang="hr-HR" sz="900" i="1" dirty="0"/>
          </a:p>
        </p:txBody>
      </p:sp>
      <p:cxnSp>
        <p:nvCxnSpPr>
          <p:cNvPr id="74" name="Elbow Connector 73"/>
          <p:cNvCxnSpPr/>
          <p:nvPr/>
        </p:nvCxnSpPr>
        <p:spPr>
          <a:xfrm rot="10800000">
            <a:off x="4143372" y="1643050"/>
            <a:ext cx="1500198" cy="1428760"/>
          </a:xfrm>
          <a:prstGeom prst="bentConnector3">
            <a:avLst>
              <a:gd name="adj1" fmla="val 153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5000628" y="1643050"/>
            <a:ext cx="613951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Nalog za IR</a:t>
            </a:r>
            <a:endParaRPr lang="hr-HR" sz="900" i="1" dirty="0"/>
          </a:p>
        </p:txBody>
      </p:sp>
      <p:cxnSp>
        <p:nvCxnSpPr>
          <p:cNvPr id="82" name="Straight Arrow Connector 81"/>
          <p:cNvCxnSpPr/>
          <p:nvPr/>
        </p:nvCxnSpPr>
        <p:spPr>
          <a:xfrm>
            <a:off x="714348" y="1928802"/>
            <a:ext cx="207170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1284595" y="1785926"/>
            <a:ext cx="787075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RO </a:t>
            </a:r>
            <a:r>
              <a:rPr lang="hr-HR" sz="900" i="1" dirty="0" err="1" smtClean="0"/>
              <a:t>Dobavljaca</a:t>
            </a:r>
            <a:endParaRPr lang="hr-HR" sz="900" i="1" dirty="0"/>
          </a:p>
        </p:txBody>
      </p:sp>
      <p:pic>
        <p:nvPicPr>
          <p:cNvPr id="84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215082"/>
            <a:ext cx="912569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5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391297"/>
            <a:ext cx="9134847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6" name="Picture 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4322" y="6572272"/>
            <a:ext cx="9116541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8" name="Shape 87"/>
          <p:cNvCxnSpPr>
            <a:stCxn id="9" idx="2"/>
          </p:cNvCxnSpPr>
          <p:nvPr/>
        </p:nvCxnSpPr>
        <p:spPr>
          <a:xfrm rot="16200000" flipH="1">
            <a:off x="3661165" y="1946661"/>
            <a:ext cx="285752" cy="67866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3488023" y="2285992"/>
            <a:ext cx="298159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Artikl</a:t>
            </a:r>
            <a:endParaRPr lang="hr-HR" sz="900" i="1" dirty="0"/>
          </a:p>
        </p:txBody>
      </p:sp>
      <p:cxnSp>
        <p:nvCxnSpPr>
          <p:cNvPr id="91" name="Elbow Connector 90"/>
          <p:cNvCxnSpPr>
            <a:endCxn id="10" idx="1"/>
          </p:cNvCxnSpPr>
          <p:nvPr/>
        </p:nvCxnSpPr>
        <p:spPr>
          <a:xfrm>
            <a:off x="3214678" y="2143116"/>
            <a:ext cx="928694" cy="464347"/>
          </a:xfrm>
          <a:prstGeom prst="bentConnector3">
            <a:avLst>
              <a:gd name="adj1" fmla="val -575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3143240" y="2500306"/>
            <a:ext cx="487313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Izdatnica</a:t>
            </a:r>
            <a:endParaRPr lang="hr-HR" sz="900" i="1" dirty="0"/>
          </a:p>
        </p:txBody>
      </p:sp>
      <p:cxnSp>
        <p:nvCxnSpPr>
          <p:cNvPr id="99" name="Elbow Connector 98"/>
          <p:cNvCxnSpPr/>
          <p:nvPr/>
        </p:nvCxnSpPr>
        <p:spPr>
          <a:xfrm>
            <a:off x="714348" y="2784470"/>
            <a:ext cx="3429024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1782653" y="2643182"/>
            <a:ext cx="1067600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err="1" smtClean="0"/>
              <a:t>Narudzbenica</a:t>
            </a:r>
            <a:r>
              <a:rPr lang="hr-HR" sz="900" i="1" dirty="0" smtClean="0"/>
              <a:t> kupca</a:t>
            </a:r>
            <a:endParaRPr lang="hr-HR" sz="900" i="1" dirty="0"/>
          </a:p>
        </p:txBody>
      </p:sp>
      <p:pic>
        <p:nvPicPr>
          <p:cNvPr id="101" name="Picture 1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6215082"/>
            <a:ext cx="9134847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" name="Picture 1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2" y="6400822"/>
            <a:ext cx="9134847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" name="Picture 1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2" y="6572272"/>
            <a:ext cx="9134847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05" name="Elbow Connector 104"/>
          <p:cNvCxnSpPr/>
          <p:nvPr/>
        </p:nvCxnSpPr>
        <p:spPr>
          <a:xfrm>
            <a:off x="1928794" y="1357298"/>
            <a:ext cx="3214710" cy="1928826"/>
          </a:xfrm>
          <a:prstGeom prst="bentConnector3">
            <a:avLst>
              <a:gd name="adj1" fmla="val -72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1928794" y="3143248"/>
            <a:ext cx="1628651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Ugovor s poslovnim partnerom</a:t>
            </a:r>
            <a:endParaRPr lang="hr-HR" sz="900" i="1" dirty="0"/>
          </a:p>
        </p:txBody>
      </p:sp>
      <p:cxnSp>
        <p:nvCxnSpPr>
          <p:cNvPr id="109" name="Elbow Connector 108"/>
          <p:cNvCxnSpPr/>
          <p:nvPr/>
        </p:nvCxnSpPr>
        <p:spPr>
          <a:xfrm>
            <a:off x="3000364" y="2143116"/>
            <a:ext cx="2143140" cy="1000132"/>
          </a:xfrm>
          <a:prstGeom prst="bentConnector3">
            <a:avLst>
              <a:gd name="adj1" fmla="val 424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3071802" y="3000372"/>
            <a:ext cx="357190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Artikl</a:t>
            </a:r>
            <a:endParaRPr lang="hr-HR" sz="900" i="1" dirty="0"/>
          </a:p>
        </p:txBody>
      </p:sp>
      <p:cxnSp>
        <p:nvCxnSpPr>
          <p:cNvPr id="117" name="Shape 116"/>
          <p:cNvCxnSpPr>
            <a:stCxn id="12" idx="0"/>
            <a:endCxn id="11" idx="3"/>
          </p:cNvCxnSpPr>
          <p:nvPr/>
        </p:nvCxnSpPr>
        <p:spPr>
          <a:xfrm rot="16200000" flipV="1">
            <a:off x="6607983" y="3393281"/>
            <a:ext cx="500066" cy="71438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6643702" y="3500438"/>
            <a:ext cx="564257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Zaposlenik</a:t>
            </a:r>
            <a:endParaRPr lang="hr-HR" sz="900" i="1" dirty="0"/>
          </a:p>
        </p:txBody>
      </p:sp>
      <p:cxnSp>
        <p:nvCxnSpPr>
          <p:cNvPr id="121" name="Elbow Connector 120"/>
          <p:cNvCxnSpPr/>
          <p:nvPr/>
        </p:nvCxnSpPr>
        <p:spPr>
          <a:xfrm>
            <a:off x="714348" y="3429000"/>
            <a:ext cx="4429156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2143108" y="3286124"/>
            <a:ext cx="1067600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err="1" smtClean="0"/>
              <a:t>Narudzbenica</a:t>
            </a:r>
            <a:r>
              <a:rPr lang="hr-HR" sz="900" i="1" dirty="0" smtClean="0"/>
              <a:t> kupca</a:t>
            </a:r>
            <a:endParaRPr lang="hr-HR" sz="900" i="1" dirty="0"/>
          </a:p>
        </p:txBody>
      </p:sp>
      <p:sp>
        <p:nvSpPr>
          <p:cNvPr id="124" name="TextBox 123"/>
          <p:cNvSpPr txBox="1"/>
          <p:nvPr/>
        </p:nvSpPr>
        <p:spPr>
          <a:xfrm>
            <a:off x="2084502" y="3429000"/>
            <a:ext cx="1054776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Zahtjev za ponudom</a:t>
            </a:r>
            <a:endParaRPr lang="hr-HR" sz="900" i="1" dirty="0"/>
          </a:p>
        </p:txBody>
      </p:sp>
      <p:cxnSp>
        <p:nvCxnSpPr>
          <p:cNvPr id="125" name="Elbow Connector 124"/>
          <p:cNvCxnSpPr/>
          <p:nvPr/>
        </p:nvCxnSpPr>
        <p:spPr>
          <a:xfrm>
            <a:off x="714348" y="3570288"/>
            <a:ext cx="4429156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8" name="Picture 14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6215082"/>
            <a:ext cx="913484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9" name="Picture 15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-1" y="6405582"/>
            <a:ext cx="9136800" cy="181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0" name="Picture 16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6572272"/>
            <a:ext cx="913484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1" name="Picture 17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6762772"/>
            <a:ext cx="913484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8" name="Elbow Connector 137"/>
          <p:cNvCxnSpPr/>
          <p:nvPr/>
        </p:nvCxnSpPr>
        <p:spPr>
          <a:xfrm rot="10800000">
            <a:off x="714348" y="3714752"/>
            <a:ext cx="4429156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TextBox 138"/>
          <p:cNvSpPr txBox="1"/>
          <p:nvPr/>
        </p:nvSpPr>
        <p:spPr>
          <a:xfrm>
            <a:off x="2071670" y="3571876"/>
            <a:ext cx="397545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Ponuda</a:t>
            </a:r>
            <a:endParaRPr lang="hr-HR" sz="900" i="1" dirty="0"/>
          </a:p>
        </p:txBody>
      </p:sp>
      <p:cxnSp>
        <p:nvCxnSpPr>
          <p:cNvPr id="154" name="Elbow Connector 153"/>
          <p:cNvCxnSpPr/>
          <p:nvPr/>
        </p:nvCxnSpPr>
        <p:spPr>
          <a:xfrm rot="10800000">
            <a:off x="714348" y="3786190"/>
            <a:ext cx="4429156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Elbow Connector 154"/>
          <p:cNvCxnSpPr/>
          <p:nvPr/>
        </p:nvCxnSpPr>
        <p:spPr>
          <a:xfrm rot="10800000">
            <a:off x="714348" y="3857628"/>
            <a:ext cx="4429156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/>
          <p:cNvSpPr txBox="1"/>
          <p:nvPr/>
        </p:nvSpPr>
        <p:spPr>
          <a:xfrm>
            <a:off x="2541835" y="3643314"/>
            <a:ext cx="958596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Račun otpremnica</a:t>
            </a:r>
            <a:endParaRPr lang="hr-HR" sz="900" i="1" dirty="0"/>
          </a:p>
        </p:txBody>
      </p:sp>
      <p:sp>
        <p:nvSpPr>
          <p:cNvPr id="157" name="TextBox 156"/>
          <p:cNvSpPr txBox="1"/>
          <p:nvPr/>
        </p:nvSpPr>
        <p:spPr>
          <a:xfrm>
            <a:off x="3500430" y="3719129"/>
            <a:ext cx="246862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UKK</a:t>
            </a:r>
            <a:endParaRPr lang="hr-HR" sz="900" i="1" dirty="0"/>
          </a:p>
        </p:txBody>
      </p:sp>
      <p:cxnSp>
        <p:nvCxnSpPr>
          <p:cNvPr id="159" name="Shape 158"/>
          <p:cNvCxnSpPr>
            <a:stCxn id="11" idx="2"/>
          </p:cNvCxnSpPr>
          <p:nvPr/>
        </p:nvCxnSpPr>
        <p:spPr>
          <a:xfrm rot="16200000" flipH="1">
            <a:off x="6054338" y="3696892"/>
            <a:ext cx="214314" cy="67866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TextBox 163"/>
          <p:cNvSpPr txBox="1"/>
          <p:nvPr/>
        </p:nvSpPr>
        <p:spPr>
          <a:xfrm>
            <a:off x="5857884" y="4000504"/>
            <a:ext cx="166712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RO</a:t>
            </a:r>
            <a:endParaRPr lang="hr-HR" sz="900" i="1" dirty="0"/>
          </a:p>
        </p:txBody>
      </p:sp>
      <p:cxnSp>
        <p:nvCxnSpPr>
          <p:cNvPr id="166" name="Elbow Connector 165"/>
          <p:cNvCxnSpPr>
            <a:endCxn id="12" idx="1"/>
          </p:cNvCxnSpPr>
          <p:nvPr/>
        </p:nvCxnSpPr>
        <p:spPr>
          <a:xfrm>
            <a:off x="5643570" y="3929066"/>
            <a:ext cx="857256" cy="357190"/>
          </a:xfrm>
          <a:prstGeom prst="bentConnector3">
            <a:avLst>
              <a:gd name="adj1" fmla="val -140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TextBox 167"/>
          <p:cNvSpPr txBox="1"/>
          <p:nvPr/>
        </p:nvSpPr>
        <p:spPr>
          <a:xfrm>
            <a:off x="5611022" y="4143380"/>
            <a:ext cx="246862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UKK</a:t>
            </a:r>
            <a:endParaRPr lang="hr-HR" sz="900" i="1" dirty="0"/>
          </a:p>
        </p:txBody>
      </p:sp>
      <p:cxnSp>
        <p:nvCxnSpPr>
          <p:cNvPr id="170" name="Elbow Connector 169"/>
          <p:cNvCxnSpPr/>
          <p:nvPr/>
        </p:nvCxnSpPr>
        <p:spPr>
          <a:xfrm>
            <a:off x="714348" y="4429132"/>
            <a:ext cx="5786478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TextBox 170"/>
          <p:cNvSpPr txBox="1"/>
          <p:nvPr/>
        </p:nvSpPr>
        <p:spPr>
          <a:xfrm>
            <a:off x="2435148" y="4286256"/>
            <a:ext cx="1558119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Račun otpremnica dobavljača</a:t>
            </a:r>
            <a:endParaRPr lang="hr-HR" sz="900" i="1" dirty="0"/>
          </a:p>
        </p:txBody>
      </p:sp>
      <p:cxnSp>
        <p:nvCxnSpPr>
          <p:cNvPr id="173" name="Elbow Connector 172"/>
          <p:cNvCxnSpPr>
            <a:stCxn id="12" idx="3"/>
          </p:cNvCxnSpPr>
          <p:nvPr/>
        </p:nvCxnSpPr>
        <p:spPr>
          <a:xfrm>
            <a:off x="7929586" y="4286256"/>
            <a:ext cx="642942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TextBox 173"/>
          <p:cNvSpPr txBox="1"/>
          <p:nvPr/>
        </p:nvSpPr>
        <p:spPr>
          <a:xfrm>
            <a:off x="8096302" y="4143380"/>
            <a:ext cx="397545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Virman</a:t>
            </a:r>
            <a:endParaRPr lang="hr-HR" sz="900" i="1" dirty="0"/>
          </a:p>
        </p:txBody>
      </p:sp>
      <p:cxnSp>
        <p:nvCxnSpPr>
          <p:cNvPr id="176" name="Elbow Connector 175"/>
          <p:cNvCxnSpPr/>
          <p:nvPr/>
        </p:nvCxnSpPr>
        <p:spPr>
          <a:xfrm rot="10800000">
            <a:off x="7929586" y="4500570"/>
            <a:ext cx="642942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TextBox 176"/>
          <p:cNvSpPr txBox="1"/>
          <p:nvPr/>
        </p:nvSpPr>
        <p:spPr>
          <a:xfrm>
            <a:off x="8072462" y="4357694"/>
            <a:ext cx="408766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B. izvod</a:t>
            </a:r>
            <a:endParaRPr lang="hr-HR" sz="900" i="1" dirty="0"/>
          </a:p>
        </p:txBody>
      </p:sp>
      <p:cxnSp>
        <p:nvCxnSpPr>
          <p:cNvPr id="181" name="Elbow Connector 180"/>
          <p:cNvCxnSpPr/>
          <p:nvPr/>
        </p:nvCxnSpPr>
        <p:spPr>
          <a:xfrm rot="10800000">
            <a:off x="714348" y="2071678"/>
            <a:ext cx="2071702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Box 181"/>
          <p:cNvSpPr txBox="1"/>
          <p:nvPr/>
        </p:nvSpPr>
        <p:spPr>
          <a:xfrm>
            <a:off x="1357290" y="1938326"/>
            <a:ext cx="620363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Otpremnica</a:t>
            </a:r>
            <a:endParaRPr lang="hr-HR" sz="900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786446" y="6374476"/>
            <a:ext cx="42862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900" smtClean="0">
                <a:latin typeface="Arial" pitchFamily="34" charset="0"/>
                <a:cs typeface="Arial" pitchFamily="34" charset="0"/>
              </a:rPr>
              <a:t>R</a:t>
            </a:r>
            <a:endParaRPr lang="hr-HR" sz="900">
              <a:latin typeface="Arial" pitchFamily="34" charset="0"/>
              <a:cs typeface="Arial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8858280" y="6357958"/>
            <a:ext cx="42862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900" smtClean="0">
                <a:latin typeface="Arial" pitchFamily="34" charset="0"/>
                <a:cs typeface="Arial" pitchFamily="34" charset="0"/>
              </a:rPr>
              <a:t>R</a:t>
            </a:r>
            <a:endParaRPr lang="hr-HR" sz="90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4" name="Elbow Connector 103"/>
          <p:cNvCxnSpPr/>
          <p:nvPr/>
        </p:nvCxnSpPr>
        <p:spPr>
          <a:xfrm rot="10800000">
            <a:off x="4143372" y="2000240"/>
            <a:ext cx="1285884" cy="1071570"/>
          </a:xfrm>
          <a:prstGeom prst="bentConnector3">
            <a:avLst>
              <a:gd name="adj1" fmla="val -688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5261711" y="2000240"/>
            <a:ext cx="209994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smtClean="0"/>
              <a:t>R-O</a:t>
            </a:r>
            <a:endParaRPr lang="hr-HR" sz="900" i="1" dirty="0"/>
          </a:p>
        </p:txBody>
      </p:sp>
      <p:cxnSp>
        <p:nvCxnSpPr>
          <p:cNvPr id="111" name="Elbow Connector 110"/>
          <p:cNvCxnSpPr/>
          <p:nvPr/>
        </p:nvCxnSpPr>
        <p:spPr>
          <a:xfrm flipV="1">
            <a:off x="714348" y="2143116"/>
            <a:ext cx="2071702" cy="7143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2003024" y="2143116"/>
            <a:ext cx="325410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hr-HR" sz="900" i="1" smtClean="0"/>
              <a:t>Nar. k</a:t>
            </a:r>
            <a:endParaRPr lang="hr-HR" sz="9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0.27777 -0.0807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3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9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3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4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7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8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0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3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9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0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3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4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7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1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500"/>
                            </p:stCondLst>
                            <p:childTnLst>
                              <p:par>
                                <p:cTn id="423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40" grpId="0"/>
      <p:bldP spid="43" grpId="0"/>
      <p:bldP spid="48" grpId="0"/>
      <p:bldP spid="53" grpId="0"/>
      <p:bldP spid="56" grpId="0"/>
      <p:bldP spid="59" grpId="0"/>
      <p:bldP spid="62" grpId="0"/>
      <p:bldP spid="69" grpId="0"/>
      <p:bldP spid="72" grpId="0"/>
      <p:bldP spid="76" grpId="0"/>
      <p:bldP spid="83" grpId="0"/>
      <p:bldP spid="89" grpId="0"/>
      <p:bldP spid="93" grpId="0"/>
      <p:bldP spid="100" grpId="0"/>
      <p:bldP spid="107" grpId="0"/>
      <p:bldP spid="115" grpId="0"/>
      <p:bldP spid="119" grpId="0"/>
      <p:bldP spid="123" grpId="0"/>
      <p:bldP spid="124" grpId="0"/>
      <p:bldP spid="139" grpId="0"/>
      <p:bldP spid="156" grpId="0"/>
      <p:bldP spid="157" grpId="0"/>
      <p:bldP spid="164" grpId="0"/>
      <p:bldP spid="168" grpId="0"/>
      <p:bldP spid="171" grpId="0"/>
      <p:bldP spid="174" grpId="0"/>
      <p:bldP spid="177" grpId="0"/>
      <p:bldP spid="182" grpId="0"/>
      <p:bldP spid="96" grpId="0"/>
      <p:bldP spid="96" grpId="1"/>
      <p:bldP spid="97" grpId="0"/>
      <p:bldP spid="97" grpId="1"/>
      <p:bldP spid="108" grpId="0"/>
      <p:bldP spid="1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le 1"/>
          <p:cNvSpPr txBox="1">
            <a:spLocks/>
          </p:cNvSpPr>
          <p:nvPr/>
        </p:nvSpPr>
        <p:spPr>
          <a:xfrm>
            <a:off x="2824210" y="-71462"/>
            <a:ext cx="8534400" cy="48751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</a:t>
            </a:r>
            <a:r>
              <a:rPr kumimoji="0" lang="hr-H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rganisational</a:t>
            </a:r>
            <a:r>
              <a:rPr kumimoji="0" lang="hr-H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</a:t>
            </a:r>
            <a:r>
              <a:rPr kumimoji="0" lang="hr-H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low</a:t>
            </a:r>
            <a:r>
              <a:rPr kumimoji="0" lang="hr-H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</a:t>
            </a:r>
            <a:r>
              <a:rPr kumimoji="0" lang="hr-H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iagram</a:t>
            </a:r>
            <a:endParaRPr kumimoji="0" lang="hr-HR" sz="2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2" name="Group 71"/>
          <p:cNvGrpSpPr/>
          <p:nvPr/>
        </p:nvGrpSpPr>
        <p:grpSpPr>
          <a:xfrm>
            <a:off x="0" y="357166"/>
            <a:ext cx="9144000" cy="4429156"/>
            <a:chOff x="0" y="357166"/>
            <a:chExt cx="9144000" cy="4429156"/>
          </a:xfrm>
        </p:grpSpPr>
        <p:grpSp>
          <p:nvGrpSpPr>
            <p:cNvPr id="3" name="Group 200"/>
            <p:cNvGrpSpPr/>
            <p:nvPr/>
          </p:nvGrpSpPr>
          <p:grpSpPr>
            <a:xfrm>
              <a:off x="0" y="357166"/>
              <a:ext cx="9144000" cy="4429156"/>
              <a:chOff x="0" y="357166"/>
              <a:chExt cx="9144000" cy="4429156"/>
            </a:xfrm>
          </p:grpSpPr>
          <p:sp>
            <p:nvSpPr>
              <p:cNvPr id="137" name="Rectangle 136"/>
              <p:cNvSpPr/>
              <p:nvPr/>
            </p:nvSpPr>
            <p:spPr>
              <a:xfrm>
                <a:off x="1571604" y="500042"/>
                <a:ext cx="6500858" cy="4214842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r-HR" sz="9600" dirty="0">
                  <a:solidFill>
                    <a:srgbClr val="C9F1FF"/>
                  </a:solidFill>
                </a:endParaRPr>
              </a:p>
            </p:txBody>
          </p:sp>
          <p:sp>
            <p:nvSpPr>
              <p:cNvPr id="138" name="Rectangle 137"/>
              <p:cNvSpPr/>
              <p:nvPr/>
            </p:nvSpPr>
            <p:spPr>
              <a:xfrm rot="16200000">
                <a:off x="8215338" y="3786190"/>
                <a:ext cx="1285852" cy="571472"/>
              </a:xfrm>
              <a:prstGeom prst="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dirty="0" smtClean="0"/>
                  <a:t>Banka</a:t>
                </a:r>
                <a:endParaRPr lang="hr-HR" dirty="0"/>
              </a:p>
            </p:txBody>
          </p:sp>
          <p:sp>
            <p:nvSpPr>
              <p:cNvPr id="139" name="Rectangle 138"/>
              <p:cNvSpPr/>
              <p:nvPr/>
            </p:nvSpPr>
            <p:spPr>
              <a:xfrm rot="5400000">
                <a:off x="-1857404" y="2214570"/>
                <a:ext cx="4429156" cy="714348"/>
              </a:xfrm>
              <a:prstGeom prst="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dirty="0" smtClean="0"/>
                  <a:t>Poslovni partner</a:t>
                </a:r>
                <a:endParaRPr lang="hr-HR" dirty="0"/>
              </a:p>
            </p:txBody>
          </p:sp>
          <p:sp>
            <p:nvSpPr>
              <p:cNvPr id="140" name="Rectangle 139"/>
              <p:cNvSpPr/>
              <p:nvPr/>
            </p:nvSpPr>
            <p:spPr>
              <a:xfrm>
                <a:off x="1714480" y="714356"/>
                <a:ext cx="1071570" cy="64294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600" dirty="0" smtClean="0"/>
                  <a:t>Nabava</a:t>
                </a:r>
                <a:endParaRPr lang="hr-HR" sz="1600" dirty="0"/>
              </a:p>
            </p:txBody>
          </p:sp>
          <p:sp>
            <p:nvSpPr>
              <p:cNvPr id="141" name="Rectangle 140"/>
              <p:cNvSpPr/>
              <p:nvPr/>
            </p:nvSpPr>
            <p:spPr>
              <a:xfrm>
                <a:off x="2786050" y="1500174"/>
                <a:ext cx="1357322" cy="64294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600" dirty="0" smtClean="0"/>
                  <a:t>Skladištenje</a:t>
                </a:r>
                <a:endParaRPr lang="hr-HR" sz="1600" dirty="0"/>
              </a:p>
            </p:txBody>
          </p:sp>
          <p:sp>
            <p:nvSpPr>
              <p:cNvPr id="142" name="Rectangle 141"/>
              <p:cNvSpPr/>
              <p:nvPr/>
            </p:nvSpPr>
            <p:spPr>
              <a:xfrm>
                <a:off x="4143372" y="2285992"/>
                <a:ext cx="1000132" cy="64294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200" dirty="0" smtClean="0"/>
                  <a:t>Proizvodnja</a:t>
                </a:r>
                <a:endParaRPr lang="hr-HR" sz="1200" dirty="0"/>
              </a:p>
            </p:txBody>
          </p:sp>
          <p:sp>
            <p:nvSpPr>
              <p:cNvPr id="143" name="Rectangle 142"/>
              <p:cNvSpPr/>
              <p:nvPr/>
            </p:nvSpPr>
            <p:spPr>
              <a:xfrm>
                <a:off x="5143504" y="3071810"/>
                <a:ext cx="1357322" cy="85725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600" dirty="0" smtClean="0"/>
                  <a:t>Prodaja</a:t>
                </a:r>
                <a:endParaRPr lang="hr-HR" sz="1600" dirty="0"/>
              </a:p>
            </p:txBody>
          </p:sp>
          <p:sp>
            <p:nvSpPr>
              <p:cNvPr id="144" name="Rectangle 143"/>
              <p:cNvSpPr/>
              <p:nvPr/>
            </p:nvSpPr>
            <p:spPr>
              <a:xfrm>
                <a:off x="6500826" y="4000504"/>
                <a:ext cx="1428760" cy="57150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600" dirty="0" err="1" smtClean="0"/>
                  <a:t>Rač</a:t>
                </a:r>
                <a:r>
                  <a:rPr lang="hr-HR" sz="1600" dirty="0" smtClean="0"/>
                  <a:t>&amp;</a:t>
                </a:r>
                <a:r>
                  <a:rPr lang="hr-HR" sz="1600" dirty="0" err="1" smtClean="0"/>
                  <a:t>Upr</a:t>
                </a:r>
                <a:endParaRPr lang="hr-HR" sz="1600" dirty="0"/>
              </a:p>
            </p:txBody>
          </p:sp>
          <p:cxnSp>
            <p:nvCxnSpPr>
              <p:cNvPr id="145" name="Shape 144"/>
              <p:cNvCxnSpPr>
                <a:stCxn id="141" idx="0"/>
              </p:cNvCxnSpPr>
              <p:nvPr/>
            </p:nvCxnSpPr>
            <p:spPr>
              <a:xfrm rot="16200000" flipV="1">
                <a:off x="2982505" y="1017967"/>
                <a:ext cx="285752" cy="678661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6" name="TextBox 145"/>
              <p:cNvSpPr txBox="1"/>
              <p:nvPr/>
            </p:nvSpPr>
            <p:spPr>
              <a:xfrm>
                <a:off x="2857488" y="1214422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Artikl</a:t>
                </a:r>
                <a:endParaRPr lang="hr-HR" sz="900" i="1" dirty="0"/>
              </a:p>
            </p:txBody>
          </p:sp>
          <p:cxnSp>
            <p:nvCxnSpPr>
              <p:cNvPr id="147" name="Shape 146"/>
              <p:cNvCxnSpPr>
                <a:stCxn id="143" idx="0"/>
                <a:endCxn id="140" idx="3"/>
              </p:cNvCxnSpPr>
              <p:nvPr/>
            </p:nvCxnSpPr>
            <p:spPr>
              <a:xfrm rot="16200000" flipV="1">
                <a:off x="3286117" y="535761"/>
                <a:ext cx="2035983" cy="3036115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8" name="TextBox 147"/>
              <p:cNvSpPr txBox="1"/>
              <p:nvPr/>
            </p:nvSpPr>
            <p:spPr>
              <a:xfrm>
                <a:off x="4811820" y="1071546"/>
                <a:ext cx="974626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Račun-otpremnica</a:t>
                </a:r>
                <a:endParaRPr lang="hr-HR" sz="900" i="1" dirty="0"/>
              </a:p>
            </p:txBody>
          </p:sp>
          <p:cxnSp>
            <p:nvCxnSpPr>
              <p:cNvPr id="149" name="Shape 46"/>
              <p:cNvCxnSpPr/>
              <p:nvPr/>
            </p:nvCxnSpPr>
            <p:spPr>
              <a:xfrm rot="10800000">
                <a:off x="2786050" y="928670"/>
                <a:ext cx="4929222" cy="3071834"/>
              </a:xfrm>
              <a:prstGeom prst="bentConnector3">
                <a:avLst>
                  <a:gd name="adj1" fmla="val 159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0" name="TextBox 149"/>
              <p:cNvSpPr txBox="1"/>
              <p:nvPr/>
            </p:nvSpPr>
            <p:spPr>
              <a:xfrm>
                <a:off x="7151015" y="928670"/>
                <a:ext cx="564257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Zaposlenik</a:t>
                </a:r>
                <a:endParaRPr lang="hr-HR" sz="900" i="1" dirty="0"/>
              </a:p>
            </p:txBody>
          </p:sp>
          <p:cxnSp>
            <p:nvCxnSpPr>
              <p:cNvPr id="151" name="Elbow Connector 150"/>
              <p:cNvCxnSpPr/>
              <p:nvPr/>
            </p:nvCxnSpPr>
            <p:spPr>
              <a:xfrm>
                <a:off x="714348" y="785794"/>
                <a:ext cx="1000132" cy="158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2" name="TextBox 151"/>
              <p:cNvSpPr txBox="1"/>
              <p:nvPr/>
            </p:nvSpPr>
            <p:spPr>
              <a:xfrm>
                <a:off x="845932" y="642918"/>
                <a:ext cx="511358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Ponuda D</a:t>
                </a:r>
                <a:endParaRPr lang="hr-HR" sz="900" i="1" dirty="0"/>
              </a:p>
            </p:txBody>
          </p:sp>
          <p:cxnSp>
            <p:nvCxnSpPr>
              <p:cNvPr id="153" name="Elbow Connector 152"/>
              <p:cNvCxnSpPr/>
              <p:nvPr/>
            </p:nvCxnSpPr>
            <p:spPr>
              <a:xfrm>
                <a:off x="714348" y="928670"/>
                <a:ext cx="1000132" cy="158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4" name="TextBox 153"/>
              <p:cNvSpPr txBox="1"/>
              <p:nvPr/>
            </p:nvSpPr>
            <p:spPr>
              <a:xfrm>
                <a:off x="784529" y="795318"/>
                <a:ext cx="787075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RO Dobavljača</a:t>
                </a:r>
                <a:endParaRPr lang="hr-HR" sz="900" i="1" dirty="0"/>
              </a:p>
            </p:txBody>
          </p:sp>
          <p:cxnSp>
            <p:nvCxnSpPr>
              <p:cNvPr id="155" name="Elbow Connector 154"/>
              <p:cNvCxnSpPr/>
              <p:nvPr/>
            </p:nvCxnSpPr>
            <p:spPr>
              <a:xfrm>
                <a:off x="714348" y="1071546"/>
                <a:ext cx="1000132" cy="158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6" name="TextBox 155"/>
              <p:cNvSpPr txBox="1"/>
              <p:nvPr/>
            </p:nvSpPr>
            <p:spPr>
              <a:xfrm>
                <a:off x="866979" y="928670"/>
                <a:ext cx="633187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Zahtjev za P</a:t>
                </a:r>
                <a:endParaRPr lang="hr-HR" sz="900" i="1" dirty="0"/>
              </a:p>
            </p:txBody>
          </p:sp>
          <p:cxnSp>
            <p:nvCxnSpPr>
              <p:cNvPr id="157" name="Elbow Connector 156"/>
              <p:cNvCxnSpPr/>
              <p:nvPr/>
            </p:nvCxnSpPr>
            <p:spPr>
              <a:xfrm rot="10800000">
                <a:off x="714348" y="1285860"/>
                <a:ext cx="1000132" cy="158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8" name="TextBox 157"/>
              <p:cNvSpPr txBox="1"/>
              <p:nvPr/>
            </p:nvSpPr>
            <p:spPr>
              <a:xfrm>
                <a:off x="843841" y="1147361"/>
                <a:ext cx="727763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err="1" smtClean="0"/>
                  <a:t>Narudzbenica</a:t>
                </a:r>
                <a:endParaRPr lang="hr-HR" sz="900" i="1" dirty="0"/>
              </a:p>
            </p:txBody>
          </p:sp>
          <p:cxnSp>
            <p:nvCxnSpPr>
              <p:cNvPr id="159" name="Shape 158"/>
              <p:cNvCxnSpPr>
                <a:stCxn id="140" idx="2"/>
                <a:endCxn id="141" idx="1"/>
              </p:cNvCxnSpPr>
              <p:nvPr/>
            </p:nvCxnSpPr>
            <p:spPr>
              <a:xfrm rot="16200000" flipH="1">
                <a:off x="2285984" y="1321578"/>
                <a:ext cx="464347" cy="535785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0" name="TextBox 159"/>
              <p:cNvSpPr txBox="1"/>
              <p:nvPr/>
            </p:nvSpPr>
            <p:spPr>
              <a:xfrm>
                <a:off x="2241800" y="1643050"/>
                <a:ext cx="484107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err="1" smtClean="0"/>
                  <a:t>Narudzb</a:t>
                </a:r>
                <a:r>
                  <a:rPr lang="hr-HR" sz="900" i="1" dirty="0" smtClean="0"/>
                  <a:t>.</a:t>
                </a:r>
                <a:endParaRPr lang="hr-HR" sz="900" i="1" dirty="0"/>
              </a:p>
            </p:txBody>
          </p:sp>
          <p:cxnSp>
            <p:nvCxnSpPr>
              <p:cNvPr id="161" name="Shape 160"/>
              <p:cNvCxnSpPr>
                <a:stCxn id="142" idx="0"/>
                <a:endCxn id="141" idx="3"/>
              </p:cNvCxnSpPr>
              <p:nvPr/>
            </p:nvCxnSpPr>
            <p:spPr>
              <a:xfrm rot="16200000" flipV="1">
                <a:off x="4161232" y="1803786"/>
                <a:ext cx="464347" cy="500066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2" name="TextBox 161"/>
              <p:cNvSpPr txBox="1"/>
              <p:nvPr/>
            </p:nvSpPr>
            <p:spPr>
              <a:xfrm>
                <a:off x="4226657" y="1790303"/>
                <a:ext cx="416781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err="1" smtClean="0"/>
                  <a:t>Obr</a:t>
                </a:r>
                <a:r>
                  <a:rPr lang="hr-HR" sz="900" i="1" dirty="0" smtClean="0"/>
                  <a:t>. list</a:t>
                </a:r>
                <a:endParaRPr lang="hr-HR" sz="900" i="1" dirty="0"/>
              </a:p>
            </p:txBody>
          </p:sp>
          <p:cxnSp>
            <p:nvCxnSpPr>
              <p:cNvPr id="163" name="Elbow Connector 162"/>
              <p:cNvCxnSpPr/>
              <p:nvPr/>
            </p:nvCxnSpPr>
            <p:spPr>
              <a:xfrm rot="10800000">
                <a:off x="4143372" y="1643050"/>
                <a:ext cx="1500198" cy="1428760"/>
              </a:xfrm>
              <a:prstGeom prst="bentConnector3">
                <a:avLst>
                  <a:gd name="adj1" fmla="val 1532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4" name="TextBox 163"/>
              <p:cNvSpPr txBox="1"/>
              <p:nvPr/>
            </p:nvSpPr>
            <p:spPr>
              <a:xfrm>
                <a:off x="5000628" y="1643050"/>
                <a:ext cx="613951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Nalog za IR</a:t>
                </a:r>
                <a:endParaRPr lang="hr-HR" sz="900" i="1" dirty="0"/>
              </a:p>
            </p:txBody>
          </p:sp>
          <p:cxnSp>
            <p:nvCxnSpPr>
              <p:cNvPr id="165" name="Straight Arrow Connector 164"/>
              <p:cNvCxnSpPr/>
              <p:nvPr/>
            </p:nvCxnSpPr>
            <p:spPr>
              <a:xfrm>
                <a:off x="714348" y="1928802"/>
                <a:ext cx="2071702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6" name="TextBox 165"/>
              <p:cNvSpPr txBox="1"/>
              <p:nvPr/>
            </p:nvSpPr>
            <p:spPr>
              <a:xfrm>
                <a:off x="1284595" y="1785926"/>
                <a:ext cx="787075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RO </a:t>
                </a:r>
                <a:r>
                  <a:rPr lang="hr-HR" sz="900" i="1" dirty="0" err="1" smtClean="0"/>
                  <a:t>Dobavljaca</a:t>
                </a:r>
                <a:endParaRPr lang="hr-HR" sz="900" i="1" dirty="0"/>
              </a:p>
            </p:txBody>
          </p:sp>
          <p:cxnSp>
            <p:nvCxnSpPr>
              <p:cNvPr id="167" name="Shape 166"/>
              <p:cNvCxnSpPr>
                <a:stCxn id="141" idx="2"/>
              </p:cNvCxnSpPr>
              <p:nvPr/>
            </p:nvCxnSpPr>
            <p:spPr>
              <a:xfrm rot="16200000" flipH="1">
                <a:off x="3661165" y="1946661"/>
                <a:ext cx="285752" cy="678661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8" name="TextBox 167"/>
              <p:cNvSpPr txBox="1"/>
              <p:nvPr/>
            </p:nvSpPr>
            <p:spPr>
              <a:xfrm>
                <a:off x="3488023" y="2285992"/>
                <a:ext cx="298159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Artikl</a:t>
                </a:r>
                <a:endParaRPr lang="hr-HR" sz="900" i="1" dirty="0"/>
              </a:p>
            </p:txBody>
          </p:sp>
          <p:cxnSp>
            <p:nvCxnSpPr>
              <p:cNvPr id="169" name="Elbow Connector 168"/>
              <p:cNvCxnSpPr>
                <a:endCxn id="142" idx="1"/>
              </p:cNvCxnSpPr>
              <p:nvPr/>
            </p:nvCxnSpPr>
            <p:spPr>
              <a:xfrm>
                <a:off x="3214678" y="2143116"/>
                <a:ext cx="928694" cy="464347"/>
              </a:xfrm>
              <a:prstGeom prst="bentConnector3">
                <a:avLst>
                  <a:gd name="adj1" fmla="val -5755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0" name="TextBox 169"/>
              <p:cNvSpPr txBox="1"/>
              <p:nvPr/>
            </p:nvSpPr>
            <p:spPr>
              <a:xfrm>
                <a:off x="3143240" y="2500306"/>
                <a:ext cx="487313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Izdatnica</a:t>
                </a:r>
                <a:endParaRPr lang="hr-HR" sz="900" i="1" dirty="0"/>
              </a:p>
            </p:txBody>
          </p:sp>
          <p:cxnSp>
            <p:nvCxnSpPr>
              <p:cNvPr id="171" name="Elbow Connector 170"/>
              <p:cNvCxnSpPr/>
              <p:nvPr/>
            </p:nvCxnSpPr>
            <p:spPr>
              <a:xfrm>
                <a:off x="714348" y="2784470"/>
                <a:ext cx="3429024" cy="158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2" name="TextBox 171"/>
              <p:cNvSpPr txBox="1"/>
              <p:nvPr/>
            </p:nvSpPr>
            <p:spPr>
              <a:xfrm>
                <a:off x="1782653" y="2643182"/>
                <a:ext cx="1067600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err="1" smtClean="0"/>
                  <a:t>Narudzbenica</a:t>
                </a:r>
                <a:r>
                  <a:rPr lang="hr-HR" sz="900" i="1" dirty="0" smtClean="0"/>
                  <a:t> kupca</a:t>
                </a:r>
                <a:endParaRPr lang="hr-HR" sz="900" i="1" dirty="0"/>
              </a:p>
            </p:txBody>
          </p:sp>
          <p:cxnSp>
            <p:nvCxnSpPr>
              <p:cNvPr id="173" name="Elbow Connector 172"/>
              <p:cNvCxnSpPr/>
              <p:nvPr/>
            </p:nvCxnSpPr>
            <p:spPr>
              <a:xfrm>
                <a:off x="1928794" y="1357298"/>
                <a:ext cx="3214710" cy="1928826"/>
              </a:xfrm>
              <a:prstGeom prst="bentConnector3">
                <a:avLst>
                  <a:gd name="adj1" fmla="val -72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4" name="TextBox 173"/>
              <p:cNvSpPr txBox="1"/>
              <p:nvPr/>
            </p:nvSpPr>
            <p:spPr>
              <a:xfrm>
                <a:off x="1928794" y="3143248"/>
                <a:ext cx="1628651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Ugovor s poslovnim partnerom</a:t>
                </a:r>
                <a:endParaRPr lang="hr-HR" sz="900" i="1" dirty="0"/>
              </a:p>
            </p:txBody>
          </p:sp>
          <p:cxnSp>
            <p:nvCxnSpPr>
              <p:cNvPr id="175" name="Elbow Connector 174"/>
              <p:cNvCxnSpPr/>
              <p:nvPr/>
            </p:nvCxnSpPr>
            <p:spPr>
              <a:xfrm>
                <a:off x="3000364" y="2143116"/>
                <a:ext cx="2143140" cy="1000132"/>
              </a:xfrm>
              <a:prstGeom prst="bentConnector3">
                <a:avLst>
                  <a:gd name="adj1" fmla="val 4249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6" name="TextBox 175"/>
              <p:cNvSpPr txBox="1"/>
              <p:nvPr/>
            </p:nvSpPr>
            <p:spPr>
              <a:xfrm>
                <a:off x="3071802" y="3000372"/>
                <a:ext cx="357190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Artikl</a:t>
                </a:r>
                <a:endParaRPr lang="hr-HR" sz="900" i="1" dirty="0"/>
              </a:p>
            </p:txBody>
          </p:sp>
          <p:cxnSp>
            <p:nvCxnSpPr>
              <p:cNvPr id="177" name="Shape 176"/>
              <p:cNvCxnSpPr>
                <a:stCxn id="144" idx="0"/>
                <a:endCxn id="143" idx="3"/>
              </p:cNvCxnSpPr>
              <p:nvPr/>
            </p:nvCxnSpPr>
            <p:spPr>
              <a:xfrm rot="16200000" flipV="1">
                <a:off x="6607983" y="3393281"/>
                <a:ext cx="500066" cy="714380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8" name="TextBox 177"/>
              <p:cNvSpPr txBox="1"/>
              <p:nvPr/>
            </p:nvSpPr>
            <p:spPr>
              <a:xfrm>
                <a:off x="6643702" y="3500438"/>
                <a:ext cx="564257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Zaposlenik</a:t>
                </a:r>
                <a:endParaRPr lang="hr-HR" sz="900" i="1" dirty="0"/>
              </a:p>
            </p:txBody>
          </p:sp>
          <p:cxnSp>
            <p:nvCxnSpPr>
              <p:cNvPr id="179" name="Elbow Connector 178"/>
              <p:cNvCxnSpPr/>
              <p:nvPr/>
            </p:nvCxnSpPr>
            <p:spPr>
              <a:xfrm>
                <a:off x="714348" y="3429000"/>
                <a:ext cx="4429156" cy="158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0" name="TextBox 179"/>
              <p:cNvSpPr txBox="1"/>
              <p:nvPr/>
            </p:nvSpPr>
            <p:spPr>
              <a:xfrm>
                <a:off x="2143108" y="3286124"/>
                <a:ext cx="1067600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err="1" smtClean="0"/>
                  <a:t>Narudzbenica</a:t>
                </a:r>
                <a:r>
                  <a:rPr lang="hr-HR" sz="900" i="1" dirty="0" smtClean="0"/>
                  <a:t> kupca</a:t>
                </a:r>
                <a:endParaRPr lang="hr-HR" sz="900" i="1" dirty="0"/>
              </a:p>
            </p:txBody>
          </p:sp>
          <p:sp>
            <p:nvSpPr>
              <p:cNvPr id="181" name="TextBox 180"/>
              <p:cNvSpPr txBox="1"/>
              <p:nvPr/>
            </p:nvSpPr>
            <p:spPr>
              <a:xfrm>
                <a:off x="2084502" y="3429000"/>
                <a:ext cx="1054776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Zahtjev za ponudom</a:t>
                </a:r>
                <a:endParaRPr lang="hr-HR" sz="900" i="1" dirty="0"/>
              </a:p>
            </p:txBody>
          </p:sp>
          <p:cxnSp>
            <p:nvCxnSpPr>
              <p:cNvPr id="182" name="Elbow Connector 181"/>
              <p:cNvCxnSpPr/>
              <p:nvPr/>
            </p:nvCxnSpPr>
            <p:spPr>
              <a:xfrm>
                <a:off x="714348" y="3570288"/>
                <a:ext cx="4429156" cy="158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Elbow Connector 182"/>
              <p:cNvCxnSpPr/>
              <p:nvPr/>
            </p:nvCxnSpPr>
            <p:spPr>
              <a:xfrm rot="10800000">
                <a:off x="714348" y="3714752"/>
                <a:ext cx="4429156" cy="158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4" name="TextBox 183"/>
              <p:cNvSpPr txBox="1"/>
              <p:nvPr/>
            </p:nvSpPr>
            <p:spPr>
              <a:xfrm>
                <a:off x="2071670" y="3571876"/>
                <a:ext cx="397545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Ponuda</a:t>
                </a:r>
                <a:endParaRPr lang="hr-HR" sz="900" i="1" dirty="0"/>
              </a:p>
            </p:txBody>
          </p:sp>
          <p:cxnSp>
            <p:nvCxnSpPr>
              <p:cNvPr id="185" name="Elbow Connector 184"/>
              <p:cNvCxnSpPr/>
              <p:nvPr/>
            </p:nvCxnSpPr>
            <p:spPr>
              <a:xfrm rot="10800000">
                <a:off x="714348" y="3786190"/>
                <a:ext cx="4429156" cy="158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Elbow Connector 185"/>
              <p:cNvCxnSpPr/>
              <p:nvPr/>
            </p:nvCxnSpPr>
            <p:spPr>
              <a:xfrm rot="10800000">
                <a:off x="714348" y="3857628"/>
                <a:ext cx="4429156" cy="158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7" name="TextBox 186"/>
              <p:cNvSpPr txBox="1"/>
              <p:nvPr/>
            </p:nvSpPr>
            <p:spPr>
              <a:xfrm>
                <a:off x="2541835" y="3643314"/>
                <a:ext cx="958596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Račun otpremnica</a:t>
                </a:r>
                <a:endParaRPr lang="hr-HR" sz="900" i="1" dirty="0"/>
              </a:p>
            </p:txBody>
          </p:sp>
          <p:sp>
            <p:nvSpPr>
              <p:cNvPr id="188" name="TextBox 187"/>
              <p:cNvSpPr txBox="1"/>
              <p:nvPr/>
            </p:nvSpPr>
            <p:spPr>
              <a:xfrm>
                <a:off x="3500430" y="3719129"/>
                <a:ext cx="246862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UKK</a:t>
                </a:r>
                <a:endParaRPr lang="hr-HR" sz="900" i="1" dirty="0"/>
              </a:p>
            </p:txBody>
          </p:sp>
          <p:cxnSp>
            <p:nvCxnSpPr>
              <p:cNvPr id="189" name="Shape 188"/>
              <p:cNvCxnSpPr>
                <a:stCxn id="143" idx="2"/>
              </p:cNvCxnSpPr>
              <p:nvPr/>
            </p:nvCxnSpPr>
            <p:spPr>
              <a:xfrm rot="16200000" flipH="1">
                <a:off x="6054338" y="3696892"/>
                <a:ext cx="214314" cy="678661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0" name="TextBox 189"/>
              <p:cNvSpPr txBox="1"/>
              <p:nvPr/>
            </p:nvSpPr>
            <p:spPr>
              <a:xfrm>
                <a:off x="5857884" y="4000504"/>
                <a:ext cx="166712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RO</a:t>
                </a:r>
                <a:endParaRPr lang="hr-HR" sz="900" i="1" dirty="0"/>
              </a:p>
            </p:txBody>
          </p:sp>
          <p:cxnSp>
            <p:nvCxnSpPr>
              <p:cNvPr id="191" name="Elbow Connector 190"/>
              <p:cNvCxnSpPr>
                <a:endCxn id="144" idx="1"/>
              </p:cNvCxnSpPr>
              <p:nvPr/>
            </p:nvCxnSpPr>
            <p:spPr>
              <a:xfrm>
                <a:off x="5643570" y="3929066"/>
                <a:ext cx="857256" cy="357190"/>
              </a:xfrm>
              <a:prstGeom prst="bentConnector3">
                <a:avLst>
                  <a:gd name="adj1" fmla="val -1405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2" name="TextBox 191"/>
              <p:cNvSpPr txBox="1"/>
              <p:nvPr/>
            </p:nvSpPr>
            <p:spPr>
              <a:xfrm>
                <a:off x="5611022" y="4143380"/>
                <a:ext cx="246862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UKK</a:t>
                </a:r>
                <a:endParaRPr lang="hr-HR" sz="900" i="1" dirty="0"/>
              </a:p>
            </p:txBody>
          </p:sp>
          <p:cxnSp>
            <p:nvCxnSpPr>
              <p:cNvPr id="193" name="Elbow Connector 192"/>
              <p:cNvCxnSpPr/>
              <p:nvPr/>
            </p:nvCxnSpPr>
            <p:spPr>
              <a:xfrm>
                <a:off x="714348" y="4429132"/>
                <a:ext cx="5786478" cy="158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4" name="TextBox 193"/>
              <p:cNvSpPr txBox="1"/>
              <p:nvPr/>
            </p:nvSpPr>
            <p:spPr>
              <a:xfrm>
                <a:off x="2435148" y="4286256"/>
                <a:ext cx="1558119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Račun otpremnica dobavljača</a:t>
                </a:r>
                <a:endParaRPr lang="hr-HR" sz="900" i="1" dirty="0"/>
              </a:p>
            </p:txBody>
          </p:sp>
          <p:cxnSp>
            <p:nvCxnSpPr>
              <p:cNvPr id="195" name="Elbow Connector 194"/>
              <p:cNvCxnSpPr>
                <a:stCxn id="144" idx="3"/>
              </p:cNvCxnSpPr>
              <p:nvPr/>
            </p:nvCxnSpPr>
            <p:spPr>
              <a:xfrm>
                <a:off x="7929586" y="4286256"/>
                <a:ext cx="642942" cy="158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6" name="TextBox 195"/>
              <p:cNvSpPr txBox="1"/>
              <p:nvPr/>
            </p:nvSpPr>
            <p:spPr>
              <a:xfrm>
                <a:off x="8096302" y="4143380"/>
                <a:ext cx="397545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Virman</a:t>
                </a:r>
                <a:endParaRPr lang="hr-HR" sz="900" i="1" dirty="0"/>
              </a:p>
            </p:txBody>
          </p:sp>
          <p:cxnSp>
            <p:nvCxnSpPr>
              <p:cNvPr id="197" name="Elbow Connector 196"/>
              <p:cNvCxnSpPr/>
              <p:nvPr/>
            </p:nvCxnSpPr>
            <p:spPr>
              <a:xfrm rot="10800000">
                <a:off x="7929586" y="4500570"/>
                <a:ext cx="642942" cy="158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8" name="TextBox 197"/>
              <p:cNvSpPr txBox="1"/>
              <p:nvPr/>
            </p:nvSpPr>
            <p:spPr>
              <a:xfrm>
                <a:off x="8072462" y="4357694"/>
                <a:ext cx="408766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B. izvod</a:t>
                </a:r>
                <a:endParaRPr lang="hr-HR" sz="900" i="1" dirty="0"/>
              </a:p>
            </p:txBody>
          </p:sp>
          <p:cxnSp>
            <p:nvCxnSpPr>
              <p:cNvPr id="199" name="Elbow Connector 198"/>
              <p:cNvCxnSpPr/>
              <p:nvPr/>
            </p:nvCxnSpPr>
            <p:spPr>
              <a:xfrm rot="10800000">
                <a:off x="714348" y="2071678"/>
                <a:ext cx="2071702" cy="158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0" name="TextBox 199"/>
              <p:cNvSpPr txBox="1"/>
              <p:nvPr/>
            </p:nvSpPr>
            <p:spPr>
              <a:xfrm>
                <a:off x="1357290" y="1938326"/>
                <a:ext cx="620363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Otpremnica</a:t>
                </a:r>
                <a:endParaRPr lang="hr-HR" sz="900" i="1" dirty="0"/>
              </a:p>
            </p:txBody>
          </p:sp>
        </p:grpSp>
        <p:cxnSp>
          <p:nvCxnSpPr>
            <p:cNvPr id="68" name="Elbow Connector 67"/>
            <p:cNvCxnSpPr/>
            <p:nvPr/>
          </p:nvCxnSpPr>
          <p:spPr>
            <a:xfrm rot="10800000">
              <a:off x="4143372" y="2000240"/>
              <a:ext cx="1285884" cy="1071570"/>
            </a:xfrm>
            <a:prstGeom prst="bentConnector3">
              <a:avLst>
                <a:gd name="adj1" fmla="val -6888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/>
            <p:cNvSpPr txBox="1"/>
            <p:nvPr/>
          </p:nvSpPr>
          <p:spPr>
            <a:xfrm>
              <a:off x="5261711" y="2000240"/>
              <a:ext cx="209994" cy="1384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hr-HR" sz="900" i="1" smtClean="0"/>
                <a:t>R-O</a:t>
              </a:r>
              <a:endParaRPr lang="hr-HR" sz="900" i="1" dirty="0"/>
            </a:p>
          </p:txBody>
        </p:sp>
        <p:cxnSp>
          <p:nvCxnSpPr>
            <p:cNvPr id="70" name="Elbow Connector 69"/>
            <p:cNvCxnSpPr/>
            <p:nvPr/>
          </p:nvCxnSpPr>
          <p:spPr>
            <a:xfrm flipV="1">
              <a:off x="714348" y="2143116"/>
              <a:ext cx="2071702" cy="71438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Box 70"/>
            <p:cNvSpPr txBox="1"/>
            <p:nvPr/>
          </p:nvSpPr>
          <p:spPr>
            <a:xfrm>
              <a:off x="2003024" y="2143116"/>
              <a:ext cx="325410" cy="1384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hr-HR" sz="900" i="1" smtClean="0"/>
                <a:t>Nar. k</a:t>
              </a:r>
              <a:endParaRPr lang="hr-HR" sz="900" i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778 0.08073 L 8.33333E-7 3.38191E-6 " pathEditMode="relative" rAng="0" ptsTypes="AA">
                                      <p:cBhvr>
                                        <p:cTn id="6" dur="2000" spd="-100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52601E-6 L 0 0.2087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285860"/>
            <a:ext cx="9144000" cy="857256"/>
          </a:xfrm>
          <a:prstGeom prst="rect">
            <a:avLst/>
          </a:prstGeom>
          <a:solidFill>
            <a:srgbClr val="A3E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Rectangle 6"/>
          <p:cNvSpPr/>
          <p:nvPr/>
        </p:nvSpPr>
        <p:spPr>
          <a:xfrm>
            <a:off x="0" y="2143116"/>
            <a:ext cx="9144000" cy="857256"/>
          </a:xfrm>
          <a:prstGeom prst="rect">
            <a:avLst/>
          </a:prstGeom>
          <a:solidFill>
            <a:srgbClr val="89E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Rectangle 7"/>
          <p:cNvSpPr/>
          <p:nvPr/>
        </p:nvSpPr>
        <p:spPr>
          <a:xfrm>
            <a:off x="0" y="3000372"/>
            <a:ext cx="9144000" cy="857256"/>
          </a:xfrm>
          <a:prstGeom prst="rect">
            <a:avLst/>
          </a:prstGeom>
          <a:solidFill>
            <a:srgbClr val="5DD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Rectangle 8"/>
          <p:cNvSpPr/>
          <p:nvPr/>
        </p:nvSpPr>
        <p:spPr>
          <a:xfrm>
            <a:off x="0" y="3857628"/>
            <a:ext cx="9144000" cy="785818"/>
          </a:xfrm>
          <a:prstGeom prst="rect">
            <a:avLst/>
          </a:prstGeom>
          <a:solidFill>
            <a:srgbClr val="19C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500042"/>
          </a:xfrm>
          <a:prstGeom prst="rect">
            <a:avLst/>
          </a:prstGeom>
          <a:solidFill>
            <a:srgbClr val="D3B5E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Rectangle 10"/>
          <p:cNvSpPr/>
          <p:nvPr/>
        </p:nvSpPr>
        <p:spPr>
          <a:xfrm>
            <a:off x="0" y="500042"/>
            <a:ext cx="9144000" cy="785818"/>
          </a:xfrm>
          <a:prstGeom prst="rect">
            <a:avLst/>
          </a:prstGeom>
          <a:solidFill>
            <a:srgbClr val="C9F1FF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Rectangle 11"/>
          <p:cNvSpPr/>
          <p:nvPr/>
        </p:nvSpPr>
        <p:spPr>
          <a:xfrm>
            <a:off x="0" y="4643446"/>
            <a:ext cx="4572000" cy="571504"/>
          </a:xfrm>
          <a:prstGeom prst="rect">
            <a:avLst/>
          </a:prstGeom>
          <a:solidFill>
            <a:srgbClr val="D3B5E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00042"/>
            <a:ext cx="8534400" cy="487510"/>
          </a:xfrm>
        </p:spPr>
        <p:txBody>
          <a:bodyPr>
            <a:normAutofit/>
          </a:bodyPr>
          <a:lstStyle/>
          <a:p>
            <a:r>
              <a:rPr lang="hr-HR" sz="2400" b="1" dirty="0" err="1" smtClean="0"/>
              <a:t>W</a:t>
            </a:r>
            <a:r>
              <a:rPr lang="hr-HR" sz="2400" dirty="0" err="1" smtClean="0"/>
              <a:t>ork</a:t>
            </a:r>
            <a:r>
              <a:rPr lang="hr-HR" sz="2400" b="1" dirty="0" err="1" smtClean="0"/>
              <a:t>F</a:t>
            </a:r>
            <a:r>
              <a:rPr lang="hr-HR" sz="2400" dirty="0" err="1" smtClean="0"/>
              <a:t>low</a:t>
            </a:r>
            <a:r>
              <a:rPr lang="hr-HR" sz="2400" b="1" dirty="0" err="1" smtClean="0"/>
              <a:t>D</a:t>
            </a:r>
            <a:r>
              <a:rPr lang="hr-HR" sz="2400" dirty="0" err="1" smtClean="0"/>
              <a:t>iagram</a:t>
            </a:r>
            <a:endParaRPr lang="hr-HR" sz="2400" dirty="0"/>
          </a:p>
        </p:txBody>
      </p:sp>
      <p:pic>
        <p:nvPicPr>
          <p:cNvPr id="22" name="Picture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343546"/>
            <a:ext cx="91440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Rectangle 22"/>
          <p:cNvSpPr/>
          <p:nvPr/>
        </p:nvSpPr>
        <p:spPr>
          <a:xfrm>
            <a:off x="4572000" y="4643447"/>
            <a:ext cx="4572000" cy="571504"/>
          </a:xfrm>
          <a:prstGeom prst="rect">
            <a:avLst/>
          </a:prstGeom>
          <a:solidFill>
            <a:srgbClr val="D3B5E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4" name="Rectangle 23"/>
          <p:cNvSpPr/>
          <p:nvPr/>
        </p:nvSpPr>
        <p:spPr>
          <a:xfrm>
            <a:off x="0" y="500042"/>
            <a:ext cx="9144000" cy="4143404"/>
          </a:xfrm>
          <a:prstGeom prst="rect">
            <a:avLst/>
          </a:prstGeom>
          <a:noFill/>
          <a:ln w="28575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5" name="TextBox 24"/>
          <p:cNvSpPr txBox="1"/>
          <p:nvPr/>
        </p:nvSpPr>
        <p:spPr>
          <a:xfrm>
            <a:off x="-71470" y="71414"/>
            <a:ext cx="12858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smtClean="0"/>
              <a:t>PP</a:t>
            </a:r>
            <a:endParaRPr lang="hr-HR" sz="1000" dirty="0"/>
          </a:p>
        </p:txBody>
      </p:sp>
      <p:sp>
        <p:nvSpPr>
          <p:cNvPr id="26" name="TextBox 25"/>
          <p:cNvSpPr txBox="1"/>
          <p:nvPr/>
        </p:nvSpPr>
        <p:spPr>
          <a:xfrm>
            <a:off x="-71470" y="611011"/>
            <a:ext cx="12858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smtClean="0"/>
              <a:t>NAB</a:t>
            </a:r>
            <a:endParaRPr lang="hr-HR" sz="1000" dirty="0"/>
          </a:p>
        </p:txBody>
      </p:sp>
      <p:sp>
        <p:nvSpPr>
          <p:cNvPr id="27" name="TextBox 26"/>
          <p:cNvSpPr txBox="1"/>
          <p:nvPr/>
        </p:nvSpPr>
        <p:spPr>
          <a:xfrm>
            <a:off x="-71438" y="1396829"/>
            <a:ext cx="12858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smtClean="0"/>
              <a:t>SKL</a:t>
            </a:r>
            <a:endParaRPr lang="hr-HR" sz="1000" dirty="0"/>
          </a:p>
        </p:txBody>
      </p:sp>
      <p:sp>
        <p:nvSpPr>
          <p:cNvPr id="28" name="TextBox 27"/>
          <p:cNvSpPr txBox="1"/>
          <p:nvPr/>
        </p:nvSpPr>
        <p:spPr>
          <a:xfrm>
            <a:off x="-71470" y="2285992"/>
            <a:ext cx="12858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smtClean="0"/>
              <a:t>PRZ</a:t>
            </a:r>
            <a:endParaRPr lang="hr-HR" sz="1000" dirty="0"/>
          </a:p>
        </p:txBody>
      </p:sp>
      <p:sp>
        <p:nvSpPr>
          <p:cNvPr id="29" name="TextBox 28"/>
          <p:cNvSpPr txBox="1"/>
          <p:nvPr/>
        </p:nvSpPr>
        <p:spPr>
          <a:xfrm>
            <a:off x="-71470" y="3111341"/>
            <a:ext cx="12858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smtClean="0"/>
              <a:t>PRD</a:t>
            </a:r>
            <a:endParaRPr lang="hr-HR" sz="1000" dirty="0"/>
          </a:p>
        </p:txBody>
      </p:sp>
      <p:sp>
        <p:nvSpPr>
          <p:cNvPr id="30" name="TextBox 29"/>
          <p:cNvSpPr txBox="1"/>
          <p:nvPr/>
        </p:nvSpPr>
        <p:spPr>
          <a:xfrm>
            <a:off x="-71438" y="4000504"/>
            <a:ext cx="12858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smtClean="0"/>
              <a:t>RČU</a:t>
            </a:r>
            <a:endParaRPr lang="hr-HR" sz="1000" dirty="0"/>
          </a:p>
        </p:txBody>
      </p:sp>
      <p:sp>
        <p:nvSpPr>
          <p:cNvPr id="31" name="TextBox 30"/>
          <p:cNvSpPr txBox="1"/>
          <p:nvPr/>
        </p:nvSpPr>
        <p:spPr>
          <a:xfrm>
            <a:off x="-71470" y="4682977"/>
            <a:ext cx="12858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smtClean="0"/>
              <a:t>BNK</a:t>
            </a:r>
            <a:endParaRPr lang="hr-HR" sz="1000" dirty="0"/>
          </a:p>
        </p:txBody>
      </p:sp>
      <p:sp>
        <p:nvSpPr>
          <p:cNvPr id="32" name="TextBox 31"/>
          <p:cNvSpPr txBox="1"/>
          <p:nvPr/>
        </p:nvSpPr>
        <p:spPr>
          <a:xfrm>
            <a:off x="4572032" y="4714884"/>
            <a:ext cx="12858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smtClean="0"/>
              <a:t>REV</a:t>
            </a:r>
            <a:endParaRPr lang="hr-HR" sz="1000" dirty="0"/>
          </a:p>
        </p:txBody>
      </p:sp>
      <p:sp>
        <p:nvSpPr>
          <p:cNvPr id="33" name="Rectangle 32"/>
          <p:cNvSpPr/>
          <p:nvPr/>
        </p:nvSpPr>
        <p:spPr>
          <a:xfrm>
            <a:off x="214282" y="71414"/>
            <a:ext cx="1214446" cy="35719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smtClean="0"/>
              <a:t>P Dob</a:t>
            </a:r>
            <a:endParaRPr lang="hr-HR" dirty="0"/>
          </a:p>
        </p:txBody>
      </p:sp>
      <p:sp>
        <p:nvSpPr>
          <p:cNvPr id="34" name="Rectangle 33"/>
          <p:cNvSpPr/>
          <p:nvPr/>
        </p:nvSpPr>
        <p:spPr>
          <a:xfrm>
            <a:off x="7715272" y="-24"/>
            <a:ext cx="1214446" cy="35719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smtClean="0"/>
              <a:t>P Kup</a:t>
            </a:r>
            <a:endParaRPr lang="hr-HR" dirty="0"/>
          </a:p>
        </p:txBody>
      </p:sp>
      <p:sp>
        <p:nvSpPr>
          <p:cNvPr id="35" name="Rectangle 34"/>
          <p:cNvSpPr/>
          <p:nvPr/>
        </p:nvSpPr>
        <p:spPr>
          <a:xfrm>
            <a:off x="1500166" y="4714884"/>
            <a:ext cx="1214446" cy="35719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smtClean="0"/>
              <a:t>P Ban</a:t>
            </a:r>
            <a:endParaRPr lang="hr-HR" dirty="0"/>
          </a:p>
        </p:txBody>
      </p:sp>
      <p:sp>
        <p:nvSpPr>
          <p:cNvPr id="36" name="Rectangle 35"/>
          <p:cNvSpPr/>
          <p:nvPr/>
        </p:nvSpPr>
        <p:spPr>
          <a:xfrm>
            <a:off x="6500826" y="4857760"/>
            <a:ext cx="1214446" cy="35719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smtClean="0"/>
              <a:t>P </a:t>
            </a:r>
            <a:r>
              <a:rPr lang="hr-HR" dirty="0" err="1" smtClean="0"/>
              <a:t>Rev</a:t>
            </a:r>
            <a:endParaRPr lang="hr-HR" dirty="0"/>
          </a:p>
        </p:txBody>
      </p:sp>
      <p:sp>
        <p:nvSpPr>
          <p:cNvPr id="37" name="Rectangle 36"/>
          <p:cNvSpPr/>
          <p:nvPr/>
        </p:nvSpPr>
        <p:spPr>
          <a:xfrm>
            <a:off x="1785918" y="785794"/>
            <a:ext cx="785818" cy="35719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000" dirty="0" smtClean="0"/>
              <a:t>Odabir PP</a:t>
            </a:r>
            <a:endParaRPr lang="hr-HR" sz="1000" dirty="0"/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6429396"/>
            <a:ext cx="9144001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Rectangle 38"/>
          <p:cNvSpPr/>
          <p:nvPr/>
        </p:nvSpPr>
        <p:spPr>
          <a:xfrm>
            <a:off x="4071934" y="785794"/>
            <a:ext cx="1143008" cy="35719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000" dirty="0" smtClean="0"/>
              <a:t>Evidencija PP</a:t>
            </a:r>
            <a:endParaRPr lang="hr-HR" sz="1000" dirty="0"/>
          </a:p>
        </p:txBody>
      </p:sp>
      <p:sp>
        <p:nvSpPr>
          <p:cNvPr id="40" name="Rectangle 39"/>
          <p:cNvSpPr/>
          <p:nvPr/>
        </p:nvSpPr>
        <p:spPr>
          <a:xfrm>
            <a:off x="6286512" y="571480"/>
            <a:ext cx="1000132" cy="500066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000" dirty="0" err="1" smtClean="0"/>
              <a:t>Narucivanje</a:t>
            </a:r>
            <a:endParaRPr lang="hr-HR" sz="1000" dirty="0"/>
          </a:p>
        </p:txBody>
      </p:sp>
      <p:sp>
        <p:nvSpPr>
          <p:cNvPr id="41" name="Rectangle 40"/>
          <p:cNvSpPr/>
          <p:nvPr/>
        </p:nvSpPr>
        <p:spPr>
          <a:xfrm>
            <a:off x="2214546" y="1500174"/>
            <a:ext cx="928694" cy="500066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000" dirty="0" smtClean="0"/>
              <a:t>Zaprimanje</a:t>
            </a:r>
            <a:endParaRPr lang="hr-HR" sz="1000" dirty="0"/>
          </a:p>
        </p:txBody>
      </p:sp>
      <p:sp>
        <p:nvSpPr>
          <p:cNvPr id="42" name="Rectangle 41"/>
          <p:cNvSpPr/>
          <p:nvPr/>
        </p:nvSpPr>
        <p:spPr>
          <a:xfrm>
            <a:off x="6143636" y="1357298"/>
            <a:ext cx="785818" cy="42862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000" dirty="0" smtClean="0"/>
              <a:t>Izdavanje</a:t>
            </a:r>
            <a:endParaRPr lang="hr-HR" sz="1000" dirty="0"/>
          </a:p>
        </p:txBody>
      </p:sp>
      <p:sp>
        <p:nvSpPr>
          <p:cNvPr id="43" name="Rectangle 42"/>
          <p:cNvSpPr/>
          <p:nvPr/>
        </p:nvSpPr>
        <p:spPr>
          <a:xfrm>
            <a:off x="2285984" y="2643182"/>
            <a:ext cx="785818" cy="28575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000" dirty="0" smtClean="0"/>
              <a:t>Dizajn PR</a:t>
            </a:r>
            <a:endParaRPr lang="hr-HR" sz="1000" dirty="0"/>
          </a:p>
        </p:txBody>
      </p:sp>
      <p:sp>
        <p:nvSpPr>
          <p:cNvPr id="44" name="Rectangle 43"/>
          <p:cNvSpPr/>
          <p:nvPr/>
        </p:nvSpPr>
        <p:spPr>
          <a:xfrm>
            <a:off x="4429124" y="2357430"/>
            <a:ext cx="928694" cy="42862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000" dirty="0" smtClean="0"/>
              <a:t>Priprema PR</a:t>
            </a:r>
            <a:endParaRPr lang="hr-HR" sz="1000" dirty="0"/>
          </a:p>
        </p:txBody>
      </p:sp>
      <p:sp>
        <p:nvSpPr>
          <p:cNvPr id="45" name="Rectangle 44"/>
          <p:cNvSpPr/>
          <p:nvPr/>
        </p:nvSpPr>
        <p:spPr>
          <a:xfrm>
            <a:off x="7215206" y="2500306"/>
            <a:ext cx="785818" cy="42862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000" dirty="0" err="1" smtClean="0"/>
              <a:t>Proiz</a:t>
            </a:r>
            <a:r>
              <a:rPr lang="hr-HR" sz="1000" dirty="0" smtClean="0"/>
              <a:t> GN</a:t>
            </a:r>
            <a:endParaRPr lang="hr-HR" sz="1000" dirty="0"/>
          </a:p>
        </p:txBody>
      </p:sp>
      <p:sp>
        <p:nvSpPr>
          <p:cNvPr id="46" name="Rectangle 45"/>
          <p:cNvSpPr/>
          <p:nvPr/>
        </p:nvSpPr>
        <p:spPr>
          <a:xfrm>
            <a:off x="1071538" y="3286124"/>
            <a:ext cx="785818" cy="28575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000" dirty="0" smtClean="0"/>
              <a:t>Izrada ponude</a:t>
            </a:r>
            <a:endParaRPr lang="hr-HR" sz="1000" dirty="0"/>
          </a:p>
        </p:txBody>
      </p:sp>
      <p:sp>
        <p:nvSpPr>
          <p:cNvPr id="47" name="Rectangle 46"/>
          <p:cNvSpPr/>
          <p:nvPr/>
        </p:nvSpPr>
        <p:spPr>
          <a:xfrm>
            <a:off x="4500562" y="3357562"/>
            <a:ext cx="785818" cy="42862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000" dirty="0" smtClean="0"/>
              <a:t>Priprema otpreme</a:t>
            </a:r>
            <a:endParaRPr lang="hr-HR" sz="1000" dirty="0"/>
          </a:p>
        </p:txBody>
      </p:sp>
      <p:sp>
        <p:nvSpPr>
          <p:cNvPr id="48" name="Rectangle 47"/>
          <p:cNvSpPr/>
          <p:nvPr/>
        </p:nvSpPr>
        <p:spPr>
          <a:xfrm>
            <a:off x="6572264" y="3000372"/>
            <a:ext cx="785818" cy="42862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000" dirty="0" smtClean="0"/>
              <a:t>Prodaja robe</a:t>
            </a:r>
            <a:endParaRPr lang="hr-HR" sz="1000" dirty="0"/>
          </a:p>
        </p:txBody>
      </p:sp>
      <p:sp>
        <p:nvSpPr>
          <p:cNvPr id="49" name="Rectangle 48"/>
          <p:cNvSpPr/>
          <p:nvPr/>
        </p:nvSpPr>
        <p:spPr>
          <a:xfrm>
            <a:off x="6357950" y="4000504"/>
            <a:ext cx="785818" cy="28575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000" dirty="0" smtClean="0"/>
              <a:t>Blag. </a:t>
            </a:r>
            <a:r>
              <a:rPr lang="hr-HR" sz="1000" dirty="0" err="1" smtClean="0"/>
              <a:t>Posl</a:t>
            </a:r>
            <a:r>
              <a:rPr lang="hr-HR" sz="1000" dirty="0" smtClean="0"/>
              <a:t>.</a:t>
            </a:r>
            <a:endParaRPr lang="hr-HR" sz="1000" dirty="0"/>
          </a:p>
        </p:txBody>
      </p:sp>
      <p:sp>
        <p:nvSpPr>
          <p:cNvPr id="50" name="Rectangle 49"/>
          <p:cNvSpPr/>
          <p:nvPr/>
        </p:nvSpPr>
        <p:spPr>
          <a:xfrm>
            <a:off x="2000232" y="3929066"/>
            <a:ext cx="1143008" cy="42862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000" dirty="0" smtClean="0"/>
              <a:t>V poslovnih knjiga</a:t>
            </a:r>
            <a:endParaRPr lang="hr-HR" sz="1000" dirty="0"/>
          </a:p>
        </p:txBody>
      </p:sp>
      <p:sp>
        <p:nvSpPr>
          <p:cNvPr id="51" name="Rectangle 50"/>
          <p:cNvSpPr/>
          <p:nvPr/>
        </p:nvSpPr>
        <p:spPr>
          <a:xfrm>
            <a:off x="4857752" y="4214818"/>
            <a:ext cx="1000132" cy="35719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000" dirty="0" err="1" smtClean="0"/>
              <a:t>Upr</a:t>
            </a:r>
            <a:r>
              <a:rPr lang="hr-HR" sz="1000" dirty="0" smtClean="0"/>
              <a:t>. financijama</a:t>
            </a:r>
            <a:endParaRPr lang="hr-HR" sz="1000" dirty="0"/>
          </a:p>
        </p:txBody>
      </p:sp>
      <p:sp>
        <p:nvSpPr>
          <p:cNvPr id="52" name="Rectangle 51"/>
          <p:cNvSpPr/>
          <p:nvPr/>
        </p:nvSpPr>
        <p:spPr>
          <a:xfrm>
            <a:off x="7929586" y="4071942"/>
            <a:ext cx="785818" cy="28575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000" dirty="0" smtClean="0"/>
              <a:t>Kadrovi</a:t>
            </a:r>
            <a:endParaRPr lang="hr-HR" sz="1000" dirty="0"/>
          </a:p>
        </p:txBody>
      </p:sp>
      <p:cxnSp>
        <p:nvCxnSpPr>
          <p:cNvPr id="54" name="Shape 53"/>
          <p:cNvCxnSpPr>
            <a:stCxn id="33" idx="2"/>
          </p:cNvCxnSpPr>
          <p:nvPr/>
        </p:nvCxnSpPr>
        <p:spPr>
          <a:xfrm rot="16200000" flipH="1">
            <a:off x="982241" y="267867"/>
            <a:ext cx="642942" cy="96441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Elbow Connector 56"/>
          <p:cNvCxnSpPr>
            <a:stCxn id="34" idx="1"/>
          </p:cNvCxnSpPr>
          <p:nvPr/>
        </p:nvCxnSpPr>
        <p:spPr>
          <a:xfrm rot="10800000" flipV="1">
            <a:off x="1785918" y="178570"/>
            <a:ext cx="5929354" cy="607223"/>
          </a:xfrm>
          <a:prstGeom prst="bentConnector3">
            <a:avLst>
              <a:gd name="adj1" fmla="val 10243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Elbow Connector 68"/>
          <p:cNvCxnSpPr>
            <a:stCxn id="39" idx="1"/>
            <a:endCxn id="37" idx="3"/>
          </p:cNvCxnSpPr>
          <p:nvPr/>
        </p:nvCxnSpPr>
        <p:spPr>
          <a:xfrm rot="10800000">
            <a:off x="2571736" y="964389"/>
            <a:ext cx="1500198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785786" y="928670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Ponuda D</a:t>
            </a:r>
            <a:endParaRPr lang="hr-HR" sz="900" i="1" dirty="0"/>
          </a:p>
        </p:txBody>
      </p:sp>
      <p:sp>
        <p:nvSpPr>
          <p:cNvPr id="71" name="TextBox 70"/>
          <p:cNvSpPr txBox="1"/>
          <p:nvPr/>
        </p:nvSpPr>
        <p:spPr>
          <a:xfrm>
            <a:off x="1500166" y="285728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Zahtjev</a:t>
            </a:r>
            <a:endParaRPr lang="hr-HR" sz="900" i="1" dirty="0"/>
          </a:p>
        </p:txBody>
      </p:sp>
      <p:sp>
        <p:nvSpPr>
          <p:cNvPr id="72" name="TextBox 71"/>
          <p:cNvSpPr txBox="1"/>
          <p:nvPr/>
        </p:nvSpPr>
        <p:spPr>
          <a:xfrm>
            <a:off x="2928926" y="857232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PP</a:t>
            </a:r>
            <a:endParaRPr lang="hr-HR" sz="900" i="1" dirty="0"/>
          </a:p>
        </p:txBody>
      </p:sp>
      <p:pic>
        <p:nvPicPr>
          <p:cNvPr id="7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429396"/>
            <a:ext cx="9144000" cy="181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0" name="Elbow Connector 79"/>
          <p:cNvCxnSpPr/>
          <p:nvPr/>
        </p:nvCxnSpPr>
        <p:spPr>
          <a:xfrm>
            <a:off x="2571736" y="1071546"/>
            <a:ext cx="1500198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3000364" y="1009632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UPP</a:t>
            </a:r>
            <a:endParaRPr lang="hr-HR" sz="900" i="1" dirty="0"/>
          </a:p>
        </p:txBody>
      </p:sp>
      <p:cxnSp>
        <p:nvCxnSpPr>
          <p:cNvPr id="84" name="Elbow Connector 83"/>
          <p:cNvCxnSpPr>
            <a:stCxn id="48" idx="1"/>
            <a:endCxn id="39" idx="3"/>
          </p:cNvCxnSpPr>
          <p:nvPr/>
        </p:nvCxnSpPr>
        <p:spPr>
          <a:xfrm rot="10800000">
            <a:off x="5214942" y="964390"/>
            <a:ext cx="1357322" cy="2250297"/>
          </a:xfrm>
          <a:prstGeom prst="bentConnector3">
            <a:avLst>
              <a:gd name="adj1" fmla="val 6754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5286380" y="1000108"/>
            <a:ext cx="357190" cy="14287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RO</a:t>
            </a:r>
            <a:endParaRPr lang="hr-HR" sz="900" i="1" dirty="0"/>
          </a:p>
        </p:txBody>
      </p:sp>
      <p:cxnSp>
        <p:nvCxnSpPr>
          <p:cNvPr id="87" name="Elbow Connector 86"/>
          <p:cNvCxnSpPr/>
          <p:nvPr/>
        </p:nvCxnSpPr>
        <p:spPr>
          <a:xfrm>
            <a:off x="1428728" y="428604"/>
            <a:ext cx="2643206" cy="428628"/>
          </a:xfrm>
          <a:prstGeom prst="bentConnector3">
            <a:avLst>
              <a:gd name="adj1" fmla="val 6383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2571736" y="428604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RO D</a:t>
            </a:r>
            <a:endParaRPr lang="hr-HR" sz="900" i="1" dirty="0"/>
          </a:p>
        </p:txBody>
      </p:sp>
      <p:pic>
        <p:nvPicPr>
          <p:cNvPr id="94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6429396"/>
            <a:ext cx="9133200" cy="181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96" name="Elbow Connector 95"/>
          <p:cNvCxnSpPr>
            <a:endCxn id="40" idx="1"/>
          </p:cNvCxnSpPr>
          <p:nvPr/>
        </p:nvCxnSpPr>
        <p:spPr>
          <a:xfrm flipV="1">
            <a:off x="5214942" y="821513"/>
            <a:ext cx="1071570" cy="3572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hape 105"/>
          <p:cNvCxnSpPr>
            <a:stCxn id="37" idx="0"/>
          </p:cNvCxnSpPr>
          <p:nvPr/>
        </p:nvCxnSpPr>
        <p:spPr>
          <a:xfrm rot="5400000" flipH="1" flipV="1">
            <a:off x="4161231" y="-1339486"/>
            <a:ext cx="142876" cy="410768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Elbow Connector 107"/>
          <p:cNvCxnSpPr>
            <a:stCxn id="41" idx="3"/>
          </p:cNvCxnSpPr>
          <p:nvPr/>
        </p:nvCxnSpPr>
        <p:spPr>
          <a:xfrm flipV="1">
            <a:off x="3143240" y="1000109"/>
            <a:ext cx="3143272" cy="750098"/>
          </a:xfrm>
          <a:prstGeom prst="bentConnector3">
            <a:avLst>
              <a:gd name="adj1" fmla="val 8303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Elbow Connector 119"/>
          <p:cNvCxnSpPr>
            <a:stCxn id="52" idx="3"/>
            <a:endCxn id="40" idx="3"/>
          </p:cNvCxnSpPr>
          <p:nvPr/>
        </p:nvCxnSpPr>
        <p:spPr>
          <a:xfrm flipH="1" flipV="1">
            <a:off x="7286644" y="821513"/>
            <a:ext cx="1428760" cy="3393305"/>
          </a:xfrm>
          <a:prstGeom prst="bentConnector3">
            <a:avLst>
              <a:gd name="adj1" fmla="val -16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4000496" y="500042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UPP</a:t>
            </a:r>
            <a:endParaRPr lang="hr-HR" sz="900" i="1" dirty="0"/>
          </a:p>
        </p:txBody>
      </p:sp>
      <p:sp>
        <p:nvSpPr>
          <p:cNvPr id="122" name="TextBox 121"/>
          <p:cNvSpPr txBox="1"/>
          <p:nvPr/>
        </p:nvSpPr>
        <p:spPr>
          <a:xfrm>
            <a:off x="8143900" y="857232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Zaposlenik</a:t>
            </a:r>
            <a:endParaRPr lang="hr-HR" sz="900" i="1" dirty="0"/>
          </a:p>
        </p:txBody>
      </p:sp>
      <p:sp>
        <p:nvSpPr>
          <p:cNvPr id="123" name="TextBox 122"/>
          <p:cNvSpPr txBox="1"/>
          <p:nvPr/>
        </p:nvSpPr>
        <p:spPr>
          <a:xfrm>
            <a:off x="5643570" y="1000108"/>
            <a:ext cx="428628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Artikl</a:t>
            </a:r>
            <a:endParaRPr lang="hr-HR" sz="900" i="1" dirty="0"/>
          </a:p>
        </p:txBody>
      </p:sp>
      <p:sp>
        <p:nvSpPr>
          <p:cNvPr id="124" name="TextBox 123"/>
          <p:cNvSpPr txBox="1"/>
          <p:nvPr/>
        </p:nvSpPr>
        <p:spPr>
          <a:xfrm>
            <a:off x="5357818" y="785794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PP</a:t>
            </a:r>
            <a:endParaRPr lang="hr-HR" sz="900" i="1" dirty="0"/>
          </a:p>
        </p:txBody>
      </p:sp>
      <p:cxnSp>
        <p:nvCxnSpPr>
          <p:cNvPr id="128" name="Shape 127"/>
          <p:cNvCxnSpPr>
            <a:stCxn id="33" idx="3"/>
            <a:endCxn id="40" idx="0"/>
          </p:cNvCxnSpPr>
          <p:nvPr/>
        </p:nvCxnSpPr>
        <p:spPr>
          <a:xfrm>
            <a:off x="1428728" y="250009"/>
            <a:ext cx="5357850" cy="32147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/>
          <p:cNvSpPr txBox="1"/>
          <p:nvPr/>
        </p:nvSpPr>
        <p:spPr>
          <a:xfrm>
            <a:off x="6215074" y="285728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Ponuda D</a:t>
            </a:r>
            <a:endParaRPr lang="hr-HR" sz="900" i="1" dirty="0"/>
          </a:p>
        </p:txBody>
      </p:sp>
      <p:pic>
        <p:nvPicPr>
          <p:cNvPr id="1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429396"/>
            <a:ext cx="9144000" cy="181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2" name="Shape 131"/>
          <p:cNvCxnSpPr>
            <a:stCxn id="40" idx="2"/>
            <a:endCxn id="41" idx="0"/>
          </p:cNvCxnSpPr>
          <p:nvPr/>
        </p:nvCxnSpPr>
        <p:spPr>
          <a:xfrm rot="5400000">
            <a:off x="4518422" y="-767982"/>
            <a:ext cx="428628" cy="410768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Elbow Connector 136"/>
          <p:cNvCxnSpPr>
            <a:endCxn id="41" idx="1"/>
          </p:cNvCxnSpPr>
          <p:nvPr/>
        </p:nvCxnSpPr>
        <p:spPr>
          <a:xfrm>
            <a:off x="428596" y="428604"/>
            <a:ext cx="1785950" cy="1321603"/>
          </a:xfrm>
          <a:prstGeom prst="bentConnector3">
            <a:avLst>
              <a:gd name="adj1" fmla="val -69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TextBox 138"/>
          <p:cNvSpPr txBox="1"/>
          <p:nvPr/>
        </p:nvSpPr>
        <p:spPr>
          <a:xfrm>
            <a:off x="214282" y="1571612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RO D</a:t>
            </a:r>
            <a:endParaRPr lang="hr-HR" sz="900" i="1" dirty="0"/>
          </a:p>
        </p:txBody>
      </p:sp>
      <p:sp>
        <p:nvSpPr>
          <p:cNvPr id="140" name="TextBox 139"/>
          <p:cNvSpPr txBox="1"/>
          <p:nvPr/>
        </p:nvSpPr>
        <p:spPr>
          <a:xfrm>
            <a:off x="4286248" y="1142984"/>
            <a:ext cx="785818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err="1" smtClean="0"/>
              <a:t>Narudzbenica</a:t>
            </a:r>
            <a:endParaRPr lang="hr-HR" sz="900" i="1" dirty="0"/>
          </a:p>
        </p:txBody>
      </p:sp>
      <p:cxnSp>
        <p:nvCxnSpPr>
          <p:cNvPr id="147" name="Elbow Connector 146"/>
          <p:cNvCxnSpPr>
            <a:stCxn id="45" idx="0"/>
          </p:cNvCxnSpPr>
          <p:nvPr/>
        </p:nvCxnSpPr>
        <p:spPr>
          <a:xfrm rot="16200000" flipV="1">
            <a:off x="5089926" y="-17883"/>
            <a:ext cx="571504" cy="446487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/>
          <p:cNvSpPr txBox="1"/>
          <p:nvPr/>
        </p:nvSpPr>
        <p:spPr>
          <a:xfrm>
            <a:off x="6786578" y="1928802"/>
            <a:ext cx="714380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Obračunski listić</a:t>
            </a:r>
            <a:endParaRPr lang="hr-HR" sz="900" i="1" dirty="0"/>
          </a:p>
        </p:txBody>
      </p:sp>
      <p:pic>
        <p:nvPicPr>
          <p:cNvPr id="150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153" y="6429396"/>
            <a:ext cx="9134847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52" name="Elbow Connector 151"/>
          <p:cNvCxnSpPr>
            <a:endCxn id="42" idx="1"/>
          </p:cNvCxnSpPr>
          <p:nvPr/>
        </p:nvCxnSpPr>
        <p:spPr>
          <a:xfrm>
            <a:off x="3143240" y="1571612"/>
            <a:ext cx="3000396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TextBox 158"/>
          <p:cNvSpPr txBox="1"/>
          <p:nvPr/>
        </p:nvSpPr>
        <p:spPr>
          <a:xfrm>
            <a:off x="4214810" y="1428736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Artikl</a:t>
            </a:r>
            <a:endParaRPr lang="hr-HR" sz="900" i="1" dirty="0"/>
          </a:p>
        </p:txBody>
      </p:sp>
      <p:cxnSp>
        <p:nvCxnSpPr>
          <p:cNvPr id="162" name="Shape 161"/>
          <p:cNvCxnSpPr>
            <a:stCxn id="47" idx="0"/>
          </p:cNvCxnSpPr>
          <p:nvPr/>
        </p:nvCxnSpPr>
        <p:spPr>
          <a:xfrm rot="5400000" flipH="1" flipV="1">
            <a:off x="4804174" y="1875223"/>
            <a:ext cx="1571636" cy="1393043"/>
          </a:xfrm>
          <a:prstGeom prst="bentConnector3">
            <a:avLst>
              <a:gd name="adj1" fmla="val 8454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Box 181"/>
          <p:cNvSpPr txBox="1"/>
          <p:nvPr/>
        </p:nvSpPr>
        <p:spPr>
          <a:xfrm>
            <a:off x="5500694" y="1857364"/>
            <a:ext cx="785818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Nalog za IR</a:t>
            </a:r>
            <a:endParaRPr lang="hr-HR" sz="900" i="1" dirty="0"/>
          </a:p>
        </p:txBody>
      </p:sp>
      <p:pic>
        <p:nvPicPr>
          <p:cNvPr id="185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429396"/>
            <a:ext cx="912569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87" name="Elbow Connector 186"/>
          <p:cNvCxnSpPr>
            <a:stCxn id="41" idx="2"/>
            <a:endCxn id="43" idx="0"/>
          </p:cNvCxnSpPr>
          <p:nvPr/>
        </p:nvCxnSpPr>
        <p:spPr>
          <a:xfrm rot="5400000">
            <a:off x="2357422" y="2321711"/>
            <a:ext cx="642942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TextBox 188"/>
          <p:cNvSpPr txBox="1"/>
          <p:nvPr/>
        </p:nvSpPr>
        <p:spPr>
          <a:xfrm>
            <a:off x="2285984" y="2214554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Artikl</a:t>
            </a:r>
            <a:endParaRPr lang="hr-HR" sz="900" i="1" dirty="0"/>
          </a:p>
        </p:txBody>
      </p:sp>
      <p:pic>
        <p:nvPicPr>
          <p:cNvPr id="190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429396"/>
            <a:ext cx="9134847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92" name="Elbow Connector 191"/>
          <p:cNvCxnSpPr>
            <a:endCxn id="44" idx="1"/>
          </p:cNvCxnSpPr>
          <p:nvPr/>
        </p:nvCxnSpPr>
        <p:spPr>
          <a:xfrm>
            <a:off x="3143240" y="2000240"/>
            <a:ext cx="1285884" cy="57150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TextBox 194"/>
          <p:cNvSpPr txBox="1"/>
          <p:nvPr/>
        </p:nvSpPr>
        <p:spPr>
          <a:xfrm>
            <a:off x="3571868" y="2428868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Artikl</a:t>
            </a:r>
            <a:endParaRPr lang="hr-HR" sz="900" i="1" dirty="0"/>
          </a:p>
        </p:txBody>
      </p:sp>
      <p:cxnSp>
        <p:nvCxnSpPr>
          <p:cNvPr id="197" name="Elbow Connector 196"/>
          <p:cNvCxnSpPr>
            <a:stCxn id="43" idx="3"/>
          </p:cNvCxnSpPr>
          <p:nvPr/>
        </p:nvCxnSpPr>
        <p:spPr>
          <a:xfrm flipV="1">
            <a:off x="3071802" y="2714620"/>
            <a:ext cx="1357322" cy="7143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TextBox 197"/>
          <p:cNvSpPr txBox="1"/>
          <p:nvPr/>
        </p:nvSpPr>
        <p:spPr>
          <a:xfrm>
            <a:off x="3786182" y="2714620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Normativ</a:t>
            </a:r>
            <a:endParaRPr lang="hr-HR" sz="900" i="1" dirty="0"/>
          </a:p>
        </p:txBody>
      </p:sp>
      <p:cxnSp>
        <p:nvCxnSpPr>
          <p:cNvPr id="201" name="Elbow Connector 200"/>
          <p:cNvCxnSpPr/>
          <p:nvPr/>
        </p:nvCxnSpPr>
        <p:spPr>
          <a:xfrm rot="10800000" flipV="1">
            <a:off x="5357818" y="357166"/>
            <a:ext cx="3286148" cy="2071702"/>
          </a:xfrm>
          <a:prstGeom prst="bentConnector3">
            <a:avLst>
              <a:gd name="adj1" fmla="val -14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" name="TextBox 205"/>
          <p:cNvSpPr txBox="1"/>
          <p:nvPr/>
        </p:nvSpPr>
        <p:spPr>
          <a:xfrm>
            <a:off x="8072462" y="2285992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Nar. kupca</a:t>
            </a:r>
            <a:endParaRPr lang="hr-HR" sz="900" i="1" dirty="0"/>
          </a:p>
        </p:txBody>
      </p:sp>
      <p:pic>
        <p:nvPicPr>
          <p:cNvPr id="210" name="Picture 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6429396"/>
            <a:ext cx="9116541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12" name="Elbow Connector 211"/>
          <p:cNvCxnSpPr>
            <a:stCxn id="42" idx="3"/>
          </p:cNvCxnSpPr>
          <p:nvPr/>
        </p:nvCxnSpPr>
        <p:spPr>
          <a:xfrm>
            <a:off x="6929454" y="1571612"/>
            <a:ext cx="928694" cy="92869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4" name="TextBox 213"/>
          <p:cNvSpPr txBox="1"/>
          <p:nvPr/>
        </p:nvSpPr>
        <p:spPr>
          <a:xfrm>
            <a:off x="7286644" y="1571612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Izdatnica</a:t>
            </a:r>
            <a:endParaRPr lang="hr-HR" sz="900" i="1" dirty="0"/>
          </a:p>
        </p:txBody>
      </p:sp>
      <p:cxnSp>
        <p:nvCxnSpPr>
          <p:cNvPr id="218" name="Elbow Connector 217"/>
          <p:cNvCxnSpPr>
            <a:stCxn id="43" idx="3"/>
            <a:endCxn id="45" idx="1"/>
          </p:cNvCxnSpPr>
          <p:nvPr/>
        </p:nvCxnSpPr>
        <p:spPr>
          <a:xfrm flipV="1">
            <a:off x="3071802" y="2714620"/>
            <a:ext cx="4143404" cy="7143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Elbow Connector 224"/>
          <p:cNvCxnSpPr>
            <a:stCxn id="44" idx="3"/>
          </p:cNvCxnSpPr>
          <p:nvPr/>
        </p:nvCxnSpPr>
        <p:spPr>
          <a:xfrm>
            <a:off x="5357818" y="2571744"/>
            <a:ext cx="1857388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TextBox 232"/>
          <p:cNvSpPr txBox="1"/>
          <p:nvPr/>
        </p:nvSpPr>
        <p:spPr>
          <a:xfrm>
            <a:off x="5857884" y="2504683"/>
            <a:ext cx="714380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Radni nalog</a:t>
            </a:r>
            <a:endParaRPr lang="hr-HR" sz="900" i="1" dirty="0"/>
          </a:p>
        </p:txBody>
      </p:sp>
      <p:pic>
        <p:nvPicPr>
          <p:cNvPr id="234" name="Picture 1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6429396"/>
            <a:ext cx="9134847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36" name="Elbow Connector 235"/>
          <p:cNvCxnSpPr>
            <a:stCxn id="37" idx="1"/>
            <a:endCxn id="46" idx="0"/>
          </p:cNvCxnSpPr>
          <p:nvPr/>
        </p:nvCxnSpPr>
        <p:spPr>
          <a:xfrm rot="10800000" flipV="1">
            <a:off x="1464448" y="964388"/>
            <a:ext cx="321471" cy="232173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1" name="TextBox 240"/>
          <p:cNvSpPr txBox="1"/>
          <p:nvPr/>
        </p:nvSpPr>
        <p:spPr>
          <a:xfrm>
            <a:off x="1000100" y="2428868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UPP</a:t>
            </a:r>
            <a:endParaRPr lang="hr-HR" sz="900" i="1" dirty="0"/>
          </a:p>
        </p:txBody>
      </p:sp>
      <p:cxnSp>
        <p:nvCxnSpPr>
          <p:cNvPr id="243" name="Elbow Connector 242"/>
          <p:cNvCxnSpPr/>
          <p:nvPr/>
        </p:nvCxnSpPr>
        <p:spPr>
          <a:xfrm rot="5400000">
            <a:off x="1250133" y="2321711"/>
            <a:ext cx="1357322" cy="57150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4" name="TextBox 243"/>
          <p:cNvSpPr txBox="1"/>
          <p:nvPr/>
        </p:nvSpPr>
        <p:spPr>
          <a:xfrm>
            <a:off x="1714480" y="2428868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Artikl</a:t>
            </a:r>
            <a:endParaRPr lang="hr-HR" sz="900" i="1" dirty="0"/>
          </a:p>
        </p:txBody>
      </p:sp>
      <p:cxnSp>
        <p:nvCxnSpPr>
          <p:cNvPr id="246" name="Elbow Connector 245"/>
          <p:cNvCxnSpPr>
            <a:stCxn id="52" idx="0"/>
            <a:endCxn id="46" idx="2"/>
          </p:cNvCxnSpPr>
          <p:nvPr/>
        </p:nvCxnSpPr>
        <p:spPr>
          <a:xfrm rot="16200000" flipV="1">
            <a:off x="4643438" y="392885"/>
            <a:ext cx="500066" cy="685804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7" name="TextBox 246"/>
          <p:cNvSpPr txBox="1"/>
          <p:nvPr/>
        </p:nvSpPr>
        <p:spPr>
          <a:xfrm>
            <a:off x="1428728" y="3714752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Zaposlenik</a:t>
            </a:r>
            <a:endParaRPr lang="hr-HR" sz="900" i="1" dirty="0"/>
          </a:p>
        </p:txBody>
      </p:sp>
      <p:cxnSp>
        <p:nvCxnSpPr>
          <p:cNvPr id="249" name="Shape 248"/>
          <p:cNvCxnSpPr>
            <a:endCxn id="46" idx="1"/>
          </p:cNvCxnSpPr>
          <p:nvPr/>
        </p:nvCxnSpPr>
        <p:spPr>
          <a:xfrm rot="16200000" flipH="1">
            <a:off x="-678693" y="1678769"/>
            <a:ext cx="3000396" cy="50006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" name="TextBox 249"/>
          <p:cNvSpPr txBox="1"/>
          <p:nvPr/>
        </p:nvSpPr>
        <p:spPr>
          <a:xfrm>
            <a:off x="500034" y="3000372"/>
            <a:ext cx="571504" cy="4154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Zahtjev </a:t>
            </a:r>
          </a:p>
          <a:p>
            <a:pPr algn="r"/>
            <a:r>
              <a:rPr lang="hr-HR" sz="900" i="1" dirty="0" smtClean="0"/>
              <a:t>za ponudom</a:t>
            </a:r>
            <a:endParaRPr lang="hr-HR" sz="900" i="1" dirty="0"/>
          </a:p>
        </p:txBody>
      </p:sp>
      <p:cxnSp>
        <p:nvCxnSpPr>
          <p:cNvPr id="253" name="Shape 252"/>
          <p:cNvCxnSpPr>
            <a:endCxn id="34" idx="2"/>
          </p:cNvCxnSpPr>
          <p:nvPr/>
        </p:nvCxnSpPr>
        <p:spPr>
          <a:xfrm flipV="1">
            <a:off x="6929454" y="357166"/>
            <a:ext cx="1393041" cy="107157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4" name="TextBox 253"/>
          <p:cNvSpPr txBox="1"/>
          <p:nvPr/>
        </p:nvSpPr>
        <p:spPr>
          <a:xfrm>
            <a:off x="7643834" y="1285860"/>
            <a:ext cx="642942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Otpremnica</a:t>
            </a:r>
            <a:endParaRPr lang="hr-HR" sz="900" i="1" dirty="0"/>
          </a:p>
        </p:txBody>
      </p:sp>
      <p:cxnSp>
        <p:nvCxnSpPr>
          <p:cNvPr id="256" name="Elbow Connector 255"/>
          <p:cNvCxnSpPr>
            <a:stCxn id="46" idx="3"/>
            <a:endCxn id="34" idx="3"/>
          </p:cNvCxnSpPr>
          <p:nvPr/>
        </p:nvCxnSpPr>
        <p:spPr>
          <a:xfrm flipV="1">
            <a:off x="1857356" y="178571"/>
            <a:ext cx="7072362" cy="3250429"/>
          </a:xfrm>
          <a:prstGeom prst="bentConnector3">
            <a:avLst>
              <a:gd name="adj1" fmla="val 10148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8" name="TextBox 257"/>
          <p:cNvSpPr txBox="1"/>
          <p:nvPr/>
        </p:nvSpPr>
        <p:spPr>
          <a:xfrm>
            <a:off x="8429652" y="3286124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Ponuda</a:t>
            </a:r>
            <a:endParaRPr lang="hr-HR" sz="900" i="1" dirty="0"/>
          </a:p>
        </p:txBody>
      </p:sp>
      <p:pic>
        <p:nvPicPr>
          <p:cNvPr id="259" name="Picture 1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6429396"/>
            <a:ext cx="9134847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66" name="Elbow Connector 265"/>
          <p:cNvCxnSpPr>
            <a:endCxn id="47" idx="3"/>
          </p:cNvCxnSpPr>
          <p:nvPr/>
        </p:nvCxnSpPr>
        <p:spPr>
          <a:xfrm rot="10800000" flipV="1">
            <a:off x="5286380" y="357166"/>
            <a:ext cx="3571900" cy="3214710"/>
          </a:xfrm>
          <a:prstGeom prst="bentConnector3">
            <a:avLst>
              <a:gd name="adj1" fmla="val -386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" name="TextBox 267"/>
          <p:cNvSpPr txBox="1"/>
          <p:nvPr/>
        </p:nvSpPr>
        <p:spPr>
          <a:xfrm>
            <a:off x="8358214" y="3433377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err="1" smtClean="0"/>
              <a:t>Narudzb</a:t>
            </a:r>
            <a:r>
              <a:rPr lang="hr-HR" sz="900" i="1" dirty="0" smtClean="0"/>
              <a:t>..</a:t>
            </a:r>
            <a:endParaRPr lang="hr-HR" sz="900" i="1" dirty="0"/>
          </a:p>
        </p:txBody>
      </p:sp>
      <p:cxnSp>
        <p:nvCxnSpPr>
          <p:cNvPr id="271" name="Elbow Connector 270"/>
          <p:cNvCxnSpPr>
            <a:endCxn id="47" idx="1"/>
          </p:cNvCxnSpPr>
          <p:nvPr/>
        </p:nvCxnSpPr>
        <p:spPr>
          <a:xfrm>
            <a:off x="1857356" y="3429000"/>
            <a:ext cx="2643206" cy="14287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2" name="TextBox 271"/>
          <p:cNvSpPr txBox="1"/>
          <p:nvPr/>
        </p:nvSpPr>
        <p:spPr>
          <a:xfrm>
            <a:off x="3143240" y="3571876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Ponuda</a:t>
            </a:r>
            <a:endParaRPr lang="hr-HR" sz="900" i="1" dirty="0"/>
          </a:p>
        </p:txBody>
      </p:sp>
      <p:pic>
        <p:nvPicPr>
          <p:cNvPr id="274" name="Picture 1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6429396"/>
            <a:ext cx="9134847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76" name="Elbow Connector 275"/>
          <p:cNvCxnSpPr>
            <a:stCxn id="37" idx="2"/>
            <a:endCxn id="48" idx="0"/>
          </p:cNvCxnSpPr>
          <p:nvPr/>
        </p:nvCxnSpPr>
        <p:spPr>
          <a:xfrm rot="16200000" flipH="1">
            <a:off x="3643306" y="-321495"/>
            <a:ext cx="1857388" cy="4786346"/>
          </a:xfrm>
          <a:prstGeom prst="bentConnector3">
            <a:avLst>
              <a:gd name="adj1" fmla="val 5615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8" name="TextBox 277"/>
          <p:cNvSpPr txBox="1"/>
          <p:nvPr/>
        </p:nvSpPr>
        <p:spPr>
          <a:xfrm>
            <a:off x="6286512" y="2214554"/>
            <a:ext cx="642942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UPP</a:t>
            </a:r>
            <a:endParaRPr lang="hr-HR" sz="900" i="1" dirty="0"/>
          </a:p>
        </p:txBody>
      </p:sp>
      <p:cxnSp>
        <p:nvCxnSpPr>
          <p:cNvPr id="280" name="Shape 279"/>
          <p:cNvCxnSpPr>
            <a:stCxn id="41" idx="2"/>
          </p:cNvCxnSpPr>
          <p:nvPr/>
        </p:nvCxnSpPr>
        <p:spPr>
          <a:xfrm rot="16200000" flipH="1">
            <a:off x="3946917" y="732215"/>
            <a:ext cx="1357322" cy="389337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1" name="TextBox 280"/>
          <p:cNvSpPr txBox="1"/>
          <p:nvPr/>
        </p:nvSpPr>
        <p:spPr>
          <a:xfrm>
            <a:off x="2428860" y="3214686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Artikl</a:t>
            </a:r>
            <a:endParaRPr lang="hr-HR" sz="900" i="1" dirty="0"/>
          </a:p>
        </p:txBody>
      </p:sp>
      <p:cxnSp>
        <p:nvCxnSpPr>
          <p:cNvPr id="283" name="Elbow Connector 282"/>
          <p:cNvCxnSpPr>
            <a:stCxn id="46" idx="3"/>
          </p:cNvCxnSpPr>
          <p:nvPr/>
        </p:nvCxnSpPr>
        <p:spPr>
          <a:xfrm flipV="1">
            <a:off x="1857356" y="3071810"/>
            <a:ext cx="4714908" cy="35719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4" name="TextBox 283"/>
          <p:cNvSpPr txBox="1"/>
          <p:nvPr/>
        </p:nvSpPr>
        <p:spPr>
          <a:xfrm>
            <a:off x="4071934" y="3076187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Ponuda</a:t>
            </a:r>
            <a:endParaRPr lang="hr-HR" sz="900" i="1" dirty="0"/>
          </a:p>
        </p:txBody>
      </p:sp>
      <p:cxnSp>
        <p:nvCxnSpPr>
          <p:cNvPr id="288" name="Shape 287"/>
          <p:cNvCxnSpPr>
            <a:endCxn id="48" idx="2"/>
          </p:cNvCxnSpPr>
          <p:nvPr/>
        </p:nvCxnSpPr>
        <p:spPr>
          <a:xfrm flipV="1">
            <a:off x="5286380" y="3429000"/>
            <a:ext cx="1678793" cy="28575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9" name="TextBox 288"/>
          <p:cNvSpPr txBox="1"/>
          <p:nvPr/>
        </p:nvSpPr>
        <p:spPr>
          <a:xfrm>
            <a:off x="6215074" y="3571876"/>
            <a:ext cx="785818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Nalog za IR</a:t>
            </a:r>
            <a:endParaRPr lang="hr-HR" sz="900" i="1" dirty="0"/>
          </a:p>
        </p:txBody>
      </p:sp>
      <p:cxnSp>
        <p:nvCxnSpPr>
          <p:cNvPr id="291" name="Shape 290"/>
          <p:cNvCxnSpPr>
            <a:stCxn id="52" idx="0"/>
            <a:endCxn id="48" idx="3"/>
          </p:cNvCxnSpPr>
          <p:nvPr/>
        </p:nvCxnSpPr>
        <p:spPr>
          <a:xfrm rot="16200000" flipV="1">
            <a:off x="7411661" y="3161107"/>
            <a:ext cx="857256" cy="964413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2" name="TextBox 291"/>
          <p:cNvSpPr txBox="1"/>
          <p:nvPr/>
        </p:nvSpPr>
        <p:spPr>
          <a:xfrm>
            <a:off x="7572396" y="3214686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Zaposlenik</a:t>
            </a:r>
            <a:endParaRPr lang="hr-HR" sz="900" i="1" dirty="0"/>
          </a:p>
        </p:txBody>
      </p:sp>
      <p:pic>
        <p:nvPicPr>
          <p:cNvPr id="293" name="Picture 14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9153" y="6429396"/>
            <a:ext cx="913484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96" name="Elbow Connector 295"/>
          <p:cNvCxnSpPr/>
          <p:nvPr/>
        </p:nvCxnSpPr>
        <p:spPr>
          <a:xfrm rot="5400000">
            <a:off x="6822297" y="3679033"/>
            <a:ext cx="571504" cy="7143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" name="TextBox 296"/>
          <p:cNvSpPr txBox="1"/>
          <p:nvPr/>
        </p:nvSpPr>
        <p:spPr>
          <a:xfrm>
            <a:off x="6715140" y="3643314"/>
            <a:ext cx="642942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UKK</a:t>
            </a:r>
            <a:endParaRPr lang="hr-HR" sz="900" i="1" dirty="0"/>
          </a:p>
        </p:txBody>
      </p:sp>
      <p:cxnSp>
        <p:nvCxnSpPr>
          <p:cNvPr id="299" name="Elbow Connector 298"/>
          <p:cNvCxnSpPr>
            <a:stCxn id="52" idx="1"/>
            <a:endCxn id="49" idx="3"/>
          </p:cNvCxnSpPr>
          <p:nvPr/>
        </p:nvCxnSpPr>
        <p:spPr>
          <a:xfrm rot="10800000">
            <a:off x="7143768" y="4143380"/>
            <a:ext cx="785818" cy="7143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0" name="TextBox 299"/>
          <p:cNvSpPr txBox="1"/>
          <p:nvPr/>
        </p:nvSpPr>
        <p:spPr>
          <a:xfrm>
            <a:off x="7215206" y="4143380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Zaposlenik</a:t>
            </a:r>
            <a:endParaRPr lang="hr-HR" sz="900" i="1" dirty="0"/>
          </a:p>
        </p:txBody>
      </p:sp>
      <p:cxnSp>
        <p:nvCxnSpPr>
          <p:cNvPr id="309" name="Shape 308"/>
          <p:cNvCxnSpPr>
            <a:stCxn id="45" idx="3"/>
          </p:cNvCxnSpPr>
          <p:nvPr/>
        </p:nvCxnSpPr>
        <p:spPr>
          <a:xfrm flipV="1">
            <a:off x="8001024" y="357166"/>
            <a:ext cx="785818" cy="235745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0" name="TextBox 309"/>
          <p:cNvSpPr txBox="1"/>
          <p:nvPr/>
        </p:nvSpPr>
        <p:spPr>
          <a:xfrm>
            <a:off x="8215338" y="2571744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RO, UKK</a:t>
            </a:r>
            <a:endParaRPr lang="hr-HR" sz="900" i="1" dirty="0"/>
          </a:p>
        </p:txBody>
      </p:sp>
      <p:pic>
        <p:nvPicPr>
          <p:cNvPr id="311" name="Picture 15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-32" y="6429396"/>
            <a:ext cx="9136800" cy="181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13" name="Elbow Connector 312"/>
          <p:cNvCxnSpPr>
            <a:stCxn id="48" idx="1"/>
          </p:cNvCxnSpPr>
          <p:nvPr/>
        </p:nvCxnSpPr>
        <p:spPr>
          <a:xfrm rot="10800000" flipV="1">
            <a:off x="3143240" y="3214686"/>
            <a:ext cx="3429024" cy="785818"/>
          </a:xfrm>
          <a:prstGeom prst="bentConnector3">
            <a:avLst>
              <a:gd name="adj1" fmla="val 2638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6" name="TextBox 315"/>
          <p:cNvSpPr txBox="1"/>
          <p:nvPr/>
        </p:nvSpPr>
        <p:spPr>
          <a:xfrm>
            <a:off x="5286380" y="3857628"/>
            <a:ext cx="357190" cy="14287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RO</a:t>
            </a:r>
            <a:endParaRPr lang="hr-HR" sz="900" i="1" dirty="0"/>
          </a:p>
        </p:txBody>
      </p:sp>
      <p:cxnSp>
        <p:nvCxnSpPr>
          <p:cNvPr id="320" name="Elbow Connector 319"/>
          <p:cNvCxnSpPr>
            <a:stCxn id="49" idx="1"/>
          </p:cNvCxnSpPr>
          <p:nvPr/>
        </p:nvCxnSpPr>
        <p:spPr>
          <a:xfrm rot="10800000" flipV="1">
            <a:off x="3143240" y="4143380"/>
            <a:ext cx="3214710" cy="14287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1" name="TextBox 320"/>
          <p:cNvSpPr txBox="1"/>
          <p:nvPr/>
        </p:nvSpPr>
        <p:spPr>
          <a:xfrm>
            <a:off x="4429124" y="4143380"/>
            <a:ext cx="357190" cy="14287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BI</a:t>
            </a:r>
            <a:endParaRPr lang="hr-HR" sz="900" i="1" dirty="0"/>
          </a:p>
        </p:txBody>
      </p:sp>
      <p:cxnSp>
        <p:nvCxnSpPr>
          <p:cNvPr id="323" name="Shape 322"/>
          <p:cNvCxnSpPr>
            <a:stCxn id="51" idx="1"/>
            <a:endCxn id="50" idx="2"/>
          </p:cNvCxnSpPr>
          <p:nvPr/>
        </p:nvCxnSpPr>
        <p:spPr>
          <a:xfrm rot="10800000">
            <a:off x="2571736" y="4357695"/>
            <a:ext cx="2286016" cy="35719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4" name="TextBox 323"/>
          <p:cNvSpPr txBox="1"/>
          <p:nvPr/>
        </p:nvSpPr>
        <p:spPr>
          <a:xfrm>
            <a:off x="2571736" y="4357694"/>
            <a:ext cx="500066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Virman</a:t>
            </a:r>
            <a:endParaRPr lang="hr-HR" sz="900" i="1" dirty="0"/>
          </a:p>
        </p:txBody>
      </p:sp>
      <p:cxnSp>
        <p:nvCxnSpPr>
          <p:cNvPr id="326" name="Elbow Connector 325"/>
          <p:cNvCxnSpPr>
            <a:stCxn id="35" idx="1"/>
            <a:endCxn id="50" idx="1"/>
          </p:cNvCxnSpPr>
          <p:nvPr/>
        </p:nvCxnSpPr>
        <p:spPr>
          <a:xfrm rot="10800000" flipH="1">
            <a:off x="1500166" y="4143381"/>
            <a:ext cx="500066" cy="750099"/>
          </a:xfrm>
          <a:prstGeom prst="bentConnector3">
            <a:avLst>
              <a:gd name="adj1" fmla="val -4571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" name="TextBox 326"/>
          <p:cNvSpPr txBox="1"/>
          <p:nvPr/>
        </p:nvSpPr>
        <p:spPr>
          <a:xfrm>
            <a:off x="1285852" y="4143380"/>
            <a:ext cx="571504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Bankovni izvod</a:t>
            </a:r>
            <a:endParaRPr lang="hr-HR" sz="900" i="1" dirty="0"/>
          </a:p>
        </p:txBody>
      </p:sp>
      <p:cxnSp>
        <p:nvCxnSpPr>
          <p:cNvPr id="329" name="Elbow Connector 328"/>
          <p:cNvCxnSpPr>
            <a:endCxn id="50" idx="1"/>
          </p:cNvCxnSpPr>
          <p:nvPr/>
        </p:nvCxnSpPr>
        <p:spPr>
          <a:xfrm rot="16200000" flipH="1">
            <a:off x="-714412" y="1428736"/>
            <a:ext cx="3714776" cy="171451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4" name="TextBox 333"/>
          <p:cNvSpPr txBox="1"/>
          <p:nvPr/>
        </p:nvSpPr>
        <p:spPr>
          <a:xfrm>
            <a:off x="214282" y="4000504"/>
            <a:ext cx="357190" cy="14287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RO D</a:t>
            </a:r>
            <a:endParaRPr lang="hr-HR" sz="900" i="1" dirty="0"/>
          </a:p>
        </p:txBody>
      </p:sp>
      <p:pic>
        <p:nvPicPr>
          <p:cNvPr id="339" name="Picture 16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9153" y="6429396"/>
            <a:ext cx="913484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41" name="Shape 340"/>
          <p:cNvCxnSpPr>
            <a:stCxn id="52" idx="2"/>
            <a:endCxn id="51" idx="3"/>
          </p:cNvCxnSpPr>
          <p:nvPr/>
        </p:nvCxnSpPr>
        <p:spPr>
          <a:xfrm rot="5400000">
            <a:off x="7072331" y="3143248"/>
            <a:ext cx="35719" cy="246461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2" name="TextBox 341"/>
          <p:cNvSpPr txBox="1"/>
          <p:nvPr/>
        </p:nvSpPr>
        <p:spPr>
          <a:xfrm>
            <a:off x="6572264" y="4357694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Zaposlenik</a:t>
            </a:r>
            <a:endParaRPr lang="hr-HR" sz="900" i="1" dirty="0"/>
          </a:p>
        </p:txBody>
      </p:sp>
      <p:cxnSp>
        <p:nvCxnSpPr>
          <p:cNvPr id="344" name="Shape 343"/>
          <p:cNvCxnSpPr>
            <a:stCxn id="35" idx="3"/>
            <a:endCxn id="51" idx="2"/>
          </p:cNvCxnSpPr>
          <p:nvPr/>
        </p:nvCxnSpPr>
        <p:spPr>
          <a:xfrm flipV="1">
            <a:off x="2714612" y="4572008"/>
            <a:ext cx="2643206" cy="32147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5" name="TextBox 344"/>
          <p:cNvSpPr txBox="1"/>
          <p:nvPr/>
        </p:nvSpPr>
        <p:spPr>
          <a:xfrm>
            <a:off x="4857752" y="4643446"/>
            <a:ext cx="571504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Bankovni izvod</a:t>
            </a:r>
            <a:endParaRPr lang="hr-HR" sz="900" i="1" dirty="0"/>
          </a:p>
        </p:txBody>
      </p:sp>
      <p:cxnSp>
        <p:nvCxnSpPr>
          <p:cNvPr id="347" name="Elbow Connector 346"/>
          <p:cNvCxnSpPr/>
          <p:nvPr/>
        </p:nvCxnSpPr>
        <p:spPr>
          <a:xfrm>
            <a:off x="428596" y="428604"/>
            <a:ext cx="4429156" cy="4143404"/>
          </a:xfrm>
          <a:prstGeom prst="bentConnector3">
            <a:avLst>
              <a:gd name="adj1" fmla="val -526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9" name="TextBox 348"/>
          <p:cNvSpPr txBox="1"/>
          <p:nvPr/>
        </p:nvSpPr>
        <p:spPr>
          <a:xfrm>
            <a:off x="142844" y="4429132"/>
            <a:ext cx="357190" cy="14287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RO D</a:t>
            </a:r>
            <a:endParaRPr lang="hr-HR" sz="900" i="1" dirty="0"/>
          </a:p>
        </p:txBody>
      </p:sp>
      <p:cxnSp>
        <p:nvCxnSpPr>
          <p:cNvPr id="359" name="Elbow Connector 358"/>
          <p:cNvCxnSpPr>
            <a:stCxn id="50" idx="3"/>
            <a:endCxn id="36" idx="1"/>
          </p:cNvCxnSpPr>
          <p:nvPr/>
        </p:nvCxnSpPr>
        <p:spPr>
          <a:xfrm>
            <a:off x="3143240" y="4143380"/>
            <a:ext cx="3357586" cy="892975"/>
          </a:xfrm>
          <a:prstGeom prst="bentConnector3">
            <a:avLst>
              <a:gd name="adj1" fmla="val 1453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2" name="TextBox 361"/>
          <p:cNvSpPr txBox="1"/>
          <p:nvPr/>
        </p:nvSpPr>
        <p:spPr>
          <a:xfrm>
            <a:off x="3643306" y="4929198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Temeljnica</a:t>
            </a:r>
            <a:endParaRPr lang="hr-HR" sz="900" i="1" dirty="0"/>
          </a:p>
        </p:txBody>
      </p:sp>
      <p:pic>
        <p:nvPicPr>
          <p:cNvPr id="363" name="Picture 17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9153" y="6429396"/>
            <a:ext cx="913484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4" name="Oval 363"/>
          <p:cNvSpPr/>
          <p:nvPr/>
        </p:nvSpPr>
        <p:spPr>
          <a:xfrm>
            <a:off x="8429652" y="4500570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000" i="1" dirty="0" smtClean="0"/>
              <a:t>zap</a:t>
            </a:r>
            <a:endParaRPr lang="hr-HR" sz="1000" i="1" dirty="0"/>
          </a:p>
        </p:txBody>
      </p:sp>
      <p:cxnSp>
        <p:nvCxnSpPr>
          <p:cNvPr id="366" name="Straight Connector 365"/>
          <p:cNvCxnSpPr>
            <a:stCxn id="52" idx="2"/>
            <a:endCxn id="364" idx="0"/>
          </p:cNvCxnSpPr>
          <p:nvPr/>
        </p:nvCxnSpPr>
        <p:spPr>
          <a:xfrm rot="16200000" flipH="1">
            <a:off x="8447511" y="4232677"/>
            <a:ext cx="142876" cy="3929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" name="Oval 366"/>
          <p:cNvSpPr/>
          <p:nvPr/>
        </p:nvSpPr>
        <p:spPr>
          <a:xfrm>
            <a:off x="642910" y="2214554"/>
            <a:ext cx="500066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000" dirty="0" smtClean="0"/>
              <a:t>pz</a:t>
            </a:r>
            <a:endParaRPr lang="hr-HR" sz="1000" dirty="0"/>
          </a:p>
        </p:txBody>
      </p:sp>
      <p:cxnSp>
        <p:nvCxnSpPr>
          <p:cNvPr id="370" name="Straight Connector 369"/>
          <p:cNvCxnSpPr>
            <a:stCxn id="367" idx="5"/>
            <a:endCxn id="43" idx="1"/>
          </p:cNvCxnSpPr>
          <p:nvPr/>
        </p:nvCxnSpPr>
        <p:spPr>
          <a:xfrm rot="16200000" flipH="1">
            <a:off x="1575040" y="2075113"/>
            <a:ext cx="205647" cy="12162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TextBox 153"/>
          <p:cNvSpPr txBox="1"/>
          <p:nvPr/>
        </p:nvSpPr>
        <p:spPr>
          <a:xfrm>
            <a:off x="5786446" y="6412878"/>
            <a:ext cx="42862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900" smtClean="0">
                <a:latin typeface="Arial" pitchFamily="34" charset="0"/>
                <a:cs typeface="Arial" pitchFamily="34" charset="0"/>
              </a:rPr>
              <a:t>R</a:t>
            </a:r>
            <a:endParaRPr lang="hr-HR" sz="900">
              <a:latin typeface="Arial" pitchFamily="34" charset="0"/>
              <a:cs typeface="Arial" pitchFamily="34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8858280" y="6396360"/>
            <a:ext cx="42862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900" smtClean="0">
                <a:latin typeface="Arial" pitchFamily="34" charset="0"/>
                <a:cs typeface="Arial" pitchFamily="34" charset="0"/>
              </a:rPr>
              <a:t>R</a:t>
            </a:r>
            <a:endParaRPr lang="hr-HR" sz="90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7" name="Shape 156"/>
          <p:cNvCxnSpPr>
            <a:stCxn id="45" idx="0"/>
            <a:endCxn id="42" idx="3"/>
          </p:cNvCxnSpPr>
          <p:nvPr/>
        </p:nvCxnSpPr>
        <p:spPr>
          <a:xfrm rot="16200000" flipV="1">
            <a:off x="6804438" y="1696628"/>
            <a:ext cx="928694" cy="67866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hape 159"/>
          <p:cNvCxnSpPr>
            <a:endCxn id="42" idx="0"/>
          </p:cNvCxnSpPr>
          <p:nvPr/>
        </p:nvCxnSpPr>
        <p:spPr>
          <a:xfrm rot="10800000" flipV="1">
            <a:off x="6536546" y="357166"/>
            <a:ext cx="1321603" cy="100013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TextBox 160"/>
          <p:cNvSpPr txBox="1"/>
          <p:nvPr/>
        </p:nvSpPr>
        <p:spPr>
          <a:xfrm>
            <a:off x="6786578" y="357166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dirty="0" smtClean="0"/>
              <a:t>Nar. kupca</a:t>
            </a:r>
            <a:endParaRPr lang="hr-HR" sz="900" i="1" dirty="0"/>
          </a:p>
        </p:txBody>
      </p:sp>
      <p:sp>
        <p:nvSpPr>
          <p:cNvPr id="163" name="TextBox 162"/>
          <p:cNvSpPr txBox="1"/>
          <p:nvPr/>
        </p:nvSpPr>
        <p:spPr>
          <a:xfrm>
            <a:off x="7072330" y="1714488"/>
            <a:ext cx="57150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hr-HR" sz="900" i="1" smtClean="0"/>
              <a:t>RO</a:t>
            </a:r>
            <a:endParaRPr lang="hr-HR" sz="9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84594E-6 L 0.00035 -0.16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0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4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7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1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9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9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5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8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2" dur="5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4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7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0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6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3"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8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9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5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8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1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4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7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0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4" dur="5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5" dur="5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0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3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6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9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5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8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1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7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0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4" fill="hold">
                      <p:stCondLst>
                        <p:cond delay="indefinite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7"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8"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2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3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6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9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2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5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6" fill="hold">
                      <p:stCondLst>
                        <p:cond delay="indefinite"/>
                      </p:stCondLst>
                      <p:childTnLst>
                        <p:par>
                          <p:cTn id="437" fill="hold">
                            <p:stCondLst>
                              <p:cond delay="0"/>
                            </p:stCondLst>
                            <p:childTnLst>
                              <p:par>
                                <p:cTn id="43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9" dur="500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0" dur="500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4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5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8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1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4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7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0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3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6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9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5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6" fill="hold">
                      <p:stCondLst>
                        <p:cond delay="indefinite"/>
                      </p:stCondLst>
                      <p:childTnLst>
                        <p:par>
                          <p:cTn id="477" fill="hold">
                            <p:stCondLst>
                              <p:cond delay="0"/>
                            </p:stCondLst>
                            <p:childTnLst>
                              <p:par>
                                <p:cTn id="47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9" dur="50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0" dur="50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4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5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8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1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4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7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1" fill="hold">
                      <p:stCondLst>
                        <p:cond delay="indefinite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4" dur="500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5" dur="500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9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2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5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6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9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2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5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8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1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4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7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0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3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6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0" fill="hold">
                      <p:stCondLst>
                        <p:cond delay="indefinite"/>
                      </p:stCondLst>
                      <p:childTnLst>
                        <p:par>
                          <p:cTn id="551" fill="hold">
                            <p:stCondLst>
                              <p:cond delay="0"/>
                            </p:stCondLst>
                            <p:childTnLst>
                              <p:par>
                                <p:cTn id="552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3" dur="500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4" dur="500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8" dur="5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9" dur="5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2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5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8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1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4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7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1" fill="hold">
                      <p:stCondLst>
                        <p:cond delay="indefinite"/>
                      </p:stCondLst>
                      <p:childTnLst>
                        <p:par>
                          <p:cTn id="582" fill="hold">
                            <p:stCondLst>
                              <p:cond delay="0"/>
                            </p:stCondLst>
                            <p:childTnLst>
                              <p:par>
                                <p:cTn id="58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4" dur="500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5" dur="500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9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0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3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6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7" fill="hold">
                      <p:stCondLst>
                        <p:cond delay="indefinite"/>
                      </p:stCondLst>
                      <p:childTnLst>
                        <p:par>
                          <p:cTn id="598" fill="hold">
                            <p:stCondLst>
                              <p:cond delay="0"/>
                            </p:stCondLst>
                            <p:childTnLst>
                              <p:par>
                                <p:cTn id="59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0" dur="500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1" dur="500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3" fill="hold">
                            <p:stCondLst>
                              <p:cond delay="500"/>
                            </p:stCondLst>
                            <p:childTnLst>
                              <p:par>
                                <p:cTn id="60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  <p:bldP spid="34" grpId="0" animBg="1"/>
      <p:bldP spid="34" grpId="1" animBg="1"/>
      <p:bldP spid="35" grpId="0" animBg="1"/>
      <p:bldP spid="36" grpId="0" animBg="1"/>
      <p:bldP spid="37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1" grpId="0" animBg="1"/>
      <p:bldP spid="52" grpId="0" animBg="1"/>
      <p:bldP spid="70" grpId="0"/>
      <p:bldP spid="71" grpId="0"/>
      <p:bldP spid="72" grpId="0"/>
      <p:bldP spid="82" grpId="0"/>
      <p:bldP spid="85" grpId="0"/>
      <p:bldP spid="93" grpId="0"/>
      <p:bldP spid="121" grpId="0"/>
      <p:bldP spid="122" grpId="0"/>
      <p:bldP spid="123" grpId="0"/>
      <p:bldP spid="124" grpId="0"/>
      <p:bldP spid="129" grpId="0"/>
      <p:bldP spid="139" grpId="0"/>
      <p:bldP spid="140" grpId="0"/>
      <p:bldP spid="149" grpId="0"/>
      <p:bldP spid="159" grpId="0"/>
      <p:bldP spid="182" grpId="0"/>
      <p:bldP spid="189" grpId="0"/>
      <p:bldP spid="195" grpId="0"/>
      <p:bldP spid="198" grpId="0"/>
      <p:bldP spid="206" grpId="0"/>
      <p:bldP spid="214" grpId="0"/>
      <p:bldP spid="233" grpId="0"/>
      <p:bldP spid="241" grpId="0"/>
      <p:bldP spid="244" grpId="0"/>
      <p:bldP spid="247" grpId="0"/>
      <p:bldP spid="250" grpId="0"/>
      <p:bldP spid="254" grpId="0"/>
      <p:bldP spid="258" grpId="0"/>
      <p:bldP spid="268" grpId="0"/>
      <p:bldP spid="272" grpId="0"/>
      <p:bldP spid="278" grpId="0"/>
      <p:bldP spid="281" grpId="0"/>
      <p:bldP spid="284" grpId="0"/>
      <p:bldP spid="289" grpId="0"/>
      <p:bldP spid="292" grpId="0"/>
      <p:bldP spid="297" grpId="0"/>
      <p:bldP spid="300" grpId="0"/>
      <p:bldP spid="310" grpId="0"/>
      <p:bldP spid="316" grpId="0"/>
      <p:bldP spid="321" grpId="0"/>
      <p:bldP spid="324" grpId="0"/>
      <p:bldP spid="327" grpId="0"/>
      <p:bldP spid="334" grpId="0"/>
      <p:bldP spid="342" grpId="0"/>
      <p:bldP spid="345" grpId="0"/>
      <p:bldP spid="349" grpId="0"/>
      <p:bldP spid="362" grpId="0"/>
      <p:bldP spid="364" grpId="0" animBg="1"/>
      <p:bldP spid="367" grpId="0" animBg="1"/>
      <p:bldP spid="154" grpId="0"/>
      <p:bldP spid="154" grpId="1"/>
      <p:bldP spid="155" grpId="0"/>
      <p:bldP spid="155" grpId="1"/>
      <p:bldP spid="161" grpId="0"/>
      <p:bldP spid="1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le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534400" cy="487510"/>
          </a:xfrm>
        </p:spPr>
        <p:txBody>
          <a:bodyPr>
            <a:normAutofit/>
          </a:bodyPr>
          <a:lstStyle/>
          <a:p>
            <a:r>
              <a:rPr lang="hr-HR" sz="2400" b="1" dirty="0" err="1" smtClean="0"/>
              <a:t>W</a:t>
            </a:r>
            <a:r>
              <a:rPr lang="hr-HR" sz="2400" dirty="0" err="1" smtClean="0"/>
              <a:t>ork</a:t>
            </a:r>
            <a:r>
              <a:rPr lang="hr-HR" sz="2400" b="1" dirty="0" err="1" smtClean="0"/>
              <a:t>F</a:t>
            </a:r>
            <a:r>
              <a:rPr lang="hr-HR" sz="2400" dirty="0" err="1" smtClean="0"/>
              <a:t>low</a:t>
            </a:r>
            <a:r>
              <a:rPr lang="hr-HR" sz="2400" b="1" dirty="0" err="1" smtClean="0"/>
              <a:t>D</a:t>
            </a:r>
            <a:r>
              <a:rPr lang="hr-HR" sz="2400" dirty="0" err="1" smtClean="0"/>
              <a:t>iagram</a:t>
            </a:r>
            <a:endParaRPr lang="hr-HR" sz="2400" dirty="0"/>
          </a:p>
        </p:txBody>
      </p:sp>
      <p:grpSp>
        <p:nvGrpSpPr>
          <p:cNvPr id="2" name="Group 279"/>
          <p:cNvGrpSpPr/>
          <p:nvPr/>
        </p:nvGrpSpPr>
        <p:grpSpPr>
          <a:xfrm>
            <a:off x="-71470" y="-24"/>
            <a:ext cx="9215470" cy="5214975"/>
            <a:chOff x="-71470" y="-24"/>
            <a:chExt cx="9215470" cy="5214975"/>
          </a:xfrm>
        </p:grpSpPr>
        <p:grpSp>
          <p:nvGrpSpPr>
            <p:cNvPr id="3" name="Group 277"/>
            <p:cNvGrpSpPr/>
            <p:nvPr/>
          </p:nvGrpSpPr>
          <p:grpSpPr>
            <a:xfrm>
              <a:off x="-71470" y="-24"/>
              <a:ext cx="9215470" cy="5214975"/>
              <a:chOff x="-71470" y="-24"/>
              <a:chExt cx="9215470" cy="5214975"/>
            </a:xfrm>
          </p:grpSpPr>
          <p:sp>
            <p:nvSpPr>
              <p:cNvPr id="140" name="Rectangle 139"/>
              <p:cNvSpPr/>
              <p:nvPr/>
            </p:nvSpPr>
            <p:spPr>
              <a:xfrm>
                <a:off x="0" y="1285860"/>
                <a:ext cx="9144000" cy="857256"/>
              </a:xfrm>
              <a:prstGeom prst="rect">
                <a:avLst/>
              </a:prstGeom>
              <a:solidFill>
                <a:srgbClr val="A3E7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r-HR"/>
              </a:p>
            </p:txBody>
          </p:sp>
          <p:sp>
            <p:nvSpPr>
              <p:cNvPr id="141" name="Rectangle 140"/>
              <p:cNvSpPr/>
              <p:nvPr/>
            </p:nvSpPr>
            <p:spPr>
              <a:xfrm>
                <a:off x="0" y="2143116"/>
                <a:ext cx="9144000" cy="857256"/>
              </a:xfrm>
              <a:prstGeom prst="rect">
                <a:avLst/>
              </a:prstGeom>
              <a:solidFill>
                <a:srgbClr val="89E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r-HR"/>
              </a:p>
            </p:txBody>
          </p:sp>
          <p:sp>
            <p:nvSpPr>
              <p:cNvPr id="142" name="Rectangle 141"/>
              <p:cNvSpPr/>
              <p:nvPr/>
            </p:nvSpPr>
            <p:spPr>
              <a:xfrm>
                <a:off x="0" y="3000372"/>
                <a:ext cx="9144000" cy="857256"/>
              </a:xfrm>
              <a:prstGeom prst="rect">
                <a:avLst/>
              </a:prstGeom>
              <a:solidFill>
                <a:srgbClr val="5DD5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r-HR"/>
              </a:p>
            </p:txBody>
          </p:sp>
          <p:sp>
            <p:nvSpPr>
              <p:cNvPr id="143" name="Rectangle 142"/>
              <p:cNvSpPr/>
              <p:nvPr/>
            </p:nvSpPr>
            <p:spPr>
              <a:xfrm>
                <a:off x="0" y="3857628"/>
                <a:ext cx="9144000" cy="785818"/>
              </a:xfrm>
              <a:prstGeom prst="rect">
                <a:avLst/>
              </a:prstGeom>
              <a:solidFill>
                <a:srgbClr val="19C3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r-HR"/>
              </a:p>
            </p:txBody>
          </p:sp>
          <p:sp>
            <p:nvSpPr>
              <p:cNvPr id="144" name="Rectangle 143"/>
              <p:cNvSpPr/>
              <p:nvPr/>
            </p:nvSpPr>
            <p:spPr>
              <a:xfrm>
                <a:off x="0" y="0"/>
                <a:ext cx="9144000" cy="500042"/>
              </a:xfrm>
              <a:prstGeom prst="rect">
                <a:avLst/>
              </a:prstGeom>
              <a:solidFill>
                <a:srgbClr val="D3B5E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r-HR"/>
              </a:p>
            </p:txBody>
          </p:sp>
          <p:sp>
            <p:nvSpPr>
              <p:cNvPr id="145" name="Rectangle 144"/>
              <p:cNvSpPr/>
              <p:nvPr/>
            </p:nvSpPr>
            <p:spPr>
              <a:xfrm>
                <a:off x="0" y="500042"/>
                <a:ext cx="9144000" cy="785818"/>
              </a:xfrm>
              <a:prstGeom prst="rect">
                <a:avLst/>
              </a:prstGeom>
              <a:solidFill>
                <a:srgbClr val="C9F1FF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r-HR"/>
              </a:p>
            </p:txBody>
          </p:sp>
          <p:sp>
            <p:nvSpPr>
              <p:cNvPr id="146" name="Rectangle 145"/>
              <p:cNvSpPr/>
              <p:nvPr/>
            </p:nvSpPr>
            <p:spPr>
              <a:xfrm>
                <a:off x="0" y="4643446"/>
                <a:ext cx="4572000" cy="571504"/>
              </a:xfrm>
              <a:prstGeom prst="rect">
                <a:avLst/>
              </a:prstGeom>
              <a:solidFill>
                <a:srgbClr val="D3B5E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r-HR"/>
              </a:p>
            </p:txBody>
          </p:sp>
          <p:sp>
            <p:nvSpPr>
              <p:cNvPr id="148" name="Rectangle 147"/>
              <p:cNvSpPr/>
              <p:nvPr/>
            </p:nvSpPr>
            <p:spPr>
              <a:xfrm>
                <a:off x="4572000" y="4643447"/>
                <a:ext cx="4572000" cy="571504"/>
              </a:xfrm>
              <a:prstGeom prst="rect">
                <a:avLst/>
              </a:prstGeom>
              <a:solidFill>
                <a:srgbClr val="D3B5E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r-HR"/>
              </a:p>
            </p:txBody>
          </p:sp>
          <p:sp>
            <p:nvSpPr>
              <p:cNvPr id="149" name="Rectangle 148"/>
              <p:cNvSpPr/>
              <p:nvPr/>
            </p:nvSpPr>
            <p:spPr>
              <a:xfrm>
                <a:off x="0" y="500042"/>
                <a:ext cx="9144000" cy="4143404"/>
              </a:xfrm>
              <a:prstGeom prst="rect">
                <a:avLst/>
              </a:prstGeom>
              <a:noFill/>
              <a:ln w="28575"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r-HR"/>
              </a:p>
            </p:txBody>
          </p:sp>
          <p:sp>
            <p:nvSpPr>
              <p:cNvPr id="150" name="TextBox 149"/>
              <p:cNvSpPr txBox="1"/>
              <p:nvPr/>
            </p:nvSpPr>
            <p:spPr>
              <a:xfrm>
                <a:off x="-71470" y="71414"/>
                <a:ext cx="128585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hr-HR" sz="1000" dirty="0" smtClean="0"/>
                  <a:t>PP</a:t>
                </a:r>
                <a:endParaRPr lang="hr-HR" sz="1000" dirty="0"/>
              </a:p>
            </p:txBody>
          </p:sp>
          <p:sp>
            <p:nvSpPr>
              <p:cNvPr id="151" name="TextBox 150"/>
              <p:cNvSpPr txBox="1"/>
              <p:nvPr/>
            </p:nvSpPr>
            <p:spPr>
              <a:xfrm>
                <a:off x="-71470" y="611011"/>
                <a:ext cx="128585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hr-HR" sz="1000" dirty="0" smtClean="0"/>
                  <a:t>NAB</a:t>
                </a:r>
                <a:endParaRPr lang="hr-HR" sz="1000" dirty="0"/>
              </a:p>
            </p:txBody>
          </p:sp>
          <p:sp>
            <p:nvSpPr>
              <p:cNvPr id="152" name="TextBox 151"/>
              <p:cNvSpPr txBox="1"/>
              <p:nvPr/>
            </p:nvSpPr>
            <p:spPr>
              <a:xfrm>
                <a:off x="-71438" y="1396829"/>
                <a:ext cx="128585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hr-HR" sz="1000" dirty="0" smtClean="0"/>
                  <a:t>SKL</a:t>
                </a:r>
                <a:endParaRPr lang="hr-HR" sz="1000" dirty="0"/>
              </a:p>
            </p:txBody>
          </p:sp>
          <p:sp>
            <p:nvSpPr>
              <p:cNvPr id="153" name="TextBox 152"/>
              <p:cNvSpPr txBox="1"/>
              <p:nvPr/>
            </p:nvSpPr>
            <p:spPr>
              <a:xfrm>
                <a:off x="-71470" y="2285992"/>
                <a:ext cx="128585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hr-HR" sz="1000" dirty="0" smtClean="0"/>
                  <a:t>PRZ</a:t>
                </a:r>
                <a:endParaRPr lang="hr-HR" sz="1000" dirty="0"/>
              </a:p>
            </p:txBody>
          </p:sp>
          <p:sp>
            <p:nvSpPr>
              <p:cNvPr id="154" name="TextBox 153"/>
              <p:cNvSpPr txBox="1"/>
              <p:nvPr/>
            </p:nvSpPr>
            <p:spPr>
              <a:xfrm>
                <a:off x="-71470" y="3111341"/>
                <a:ext cx="128585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hr-HR" sz="1000" dirty="0" smtClean="0"/>
                  <a:t>PRD</a:t>
                </a:r>
                <a:endParaRPr lang="hr-HR" sz="1000" dirty="0"/>
              </a:p>
            </p:txBody>
          </p:sp>
          <p:sp>
            <p:nvSpPr>
              <p:cNvPr id="155" name="TextBox 154"/>
              <p:cNvSpPr txBox="1"/>
              <p:nvPr/>
            </p:nvSpPr>
            <p:spPr>
              <a:xfrm>
                <a:off x="-71438" y="4000504"/>
                <a:ext cx="128585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hr-HR" sz="1000" dirty="0" smtClean="0"/>
                  <a:t>RČU</a:t>
                </a:r>
                <a:endParaRPr lang="hr-HR" sz="1000" dirty="0"/>
              </a:p>
            </p:txBody>
          </p:sp>
          <p:sp>
            <p:nvSpPr>
              <p:cNvPr id="156" name="TextBox 155"/>
              <p:cNvSpPr txBox="1"/>
              <p:nvPr/>
            </p:nvSpPr>
            <p:spPr>
              <a:xfrm>
                <a:off x="-71470" y="4682977"/>
                <a:ext cx="128585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hr-HR" sz="1000" dirty="0" smtClean="0"/>
                  <a:t>BNK</a:t>
                </a:r>
                <a:endParaRPr lang="hr-HR" sz="1000" dirty="0"/>
              </a:p>
            </p:txBody>
          </p:sp>
          <p:sp>
            <p:nvSpPr>
              <p:cNvPr id="157" name="TextBox 156"/>
              <p:cNvSpPr txBox="1"/>
              <p:nvPr/>
            </p:nvSpPr>
            <p:spPr>
              <a:xfrm>
                <a:off x="4572032" y="4714884"/>
                <a:ext cx="128585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hr-HR" sz="1000" dirty="0" smtClean="0"/>
                  <a:t>REV</a:t>
                </a:r>
                <a:endParaRPr lang="hr-HR" sz="1000" dirty="0"/>
              </a:p>
            </p:txBody>
          </p:sp>
          <p:sp>
            <p:nvSpPr>
              <p:cNvPr id="158" name="Rectangle 157"/>
              <p:cNvSpPr/>
              <p:nvPr/>
            </p:nvSpPr>
            <p:spPr>
              <a:xfrm>
                <a:off x="214282" y="71414"/>
                <a:ext cx="1214446" cy="357190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dirty="0" smtClean="0"/>
                  <a:t>P Dob</a:t>
                </a:r>
                <a:endParaRPr lang="hr-HR" dirty="0"/>
              </a:p>
            </p:txBody>
          </p:sp>
          <p:sp>
            <p:nvSpPr>
              <p:cNvPr id="159" name="Rectangle 158"/>
              <p:cNvSpPr/>
              <p:nvPr/>
            </p:nvSpPr>
            <p:spPr>
              <a:xfrm>
                <a:off x="7715272" y="-24"/>
                <a:ext cx="1214446" cy="357190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dirty="0" smtClean="0"/>
                  <a:t>P Kup</a:t>
                </a:r>
                <a:endParaRPr lang="hr-HR" dirty="0"/>
              </a:p>
            </p:txBody>
          </p:sp>
          <p:sp>
            <p:nvSpPr>
              <p:cNvPr id="160" name="Rectangle 159"/>
              <p:cNvSpPr/>
              <p:nvPr/>
            </p:nvSpPr>
            <p:spPr>
              <a:xfrm>
                <a:off x="1500166" y="4714884"/>
                <a:ext cx="1214446" cy="357190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dirty="0" smtClean="0"/>
                  <a:t>P Ban</a:t>
                </a:r>
                <a:endParaRPr lang="hr-HR" dirty="0"/>
              </a:p>
            </p:txBody>
          </p:sp>
          <p:sp>
            <p:nvSpPr>
              <p:cNvPr id="161" name="Rectangle 160"/>
              <p:cNvSpPr/>
              <p:nvPr/>
            </p:nvSpPr>
            <p:spPr>
              <a:xfrm>
                <a:off x="6500826" y="4857760"/>
                <a:ext cx="1214446" cy="357190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dirty="0" smtClean="0"/>
                  <a:t>P </a:t>
                </a:r>
                <a:r>
                  <a:rPr lang="hr-HR" dirty="0" err="1" smtClean="0"/>
                  <a:t>Rev</a:t>
                </a:r>
                <a:endParaRPr lang="hr-HR" dirty="0"/>
              </a:p>
            </p:txBody>
          </p:sp>
          <p:sp>
            <p:nvSpPr>
              <p:cNvPr id="162" name="Rectangle 161"/>
              <p:cNvSpPr/>
              <p:nvPr/>
            </p:nvSpPr>
            <p:spPr>
              <a:xfrm>
                <a:off x="1785918" y="785794"/>
                <a:ext cx="785818" cy="357190"/>
              </a:xfrm>
              <a:prstGeom prst="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000" dirty="0" smtClean="0"/>
                  <a:t>Odabir PP</a:t>
                </a:r>
                <a:endParaRPr lang="hr-HR" sz="1000" dirty="0"/>
              </a:p>
            </p:txBody>
          </p:sp>
          <p:sp>
            <p:nvSpPr>
              <p:cNvPr id="163" name="Rectangle 162"/>
              <p:cNvSpPr/>
              <p:nvPr/>
            </p:nvSpPr>
            <p:spPr>
              <a:xfrm>
                <a:off x="4071934" y="785794"/>
                <a:ext cx="1143008" cy="357190"/>
              </a:xfrm>
              <a:prstGeom prst="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000" dirty="0" smtClean="0"/>
                  <a:t>Evidencija PP</a:t>
                </a:r>
                <a:endParaRPr lang="hr-HR" sz="1000" dirty="0"/>
              </a:p>
            </p:txBody>
          </p:sp>
          <p:sp>
            <p:nvSpPr>
              <p:cNvPr id="164" name="Rectangle 163"/>
              <p:cNvSpPr/>
              <p:nvPr/>
            </p:nvSpPr>
            <p:spPr>
              <a:xfrm>
                <a:off x="6286512" y="571480"/>
                <a:ext cx="1000132" cy="500066"/>
              </a:xfrm>
              <a:prstGeom prst="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000" dirty="0" err="1" smtClean="0"/>
                  <a:t>Narucivanje</a:t>
                </a:r>
                <a:endParaRPr lang="hr-HR" sz="1000" dirty="0"/>
              </a:p>
            </p:txBody>
          </p:sp>
          <p:sp>
            <p:nvSpPr>
              <p:cNvPr id="165" name="Rectangle 164"/>
              <p:cNvSpPr/>
              <p:nvPr/>
            </p:nvSpPr>
            <p:spPr>
              <a:xfrm>
                <a:off x="2214546" y="1500174"/>
                <a:ext cx="928694" cy="500066"/>
              </a:xfrm>
              <a:prstGeom prst="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000" dirty="0" smtClean="0"/>
                  <a:t>Zaprimanje</a:t>
                </a:r>
                <a:endParaRPr lang="hr-HR" sz="1000" dirty="0"/>
              </a:p>
            </p:txBody>
          </p:sp>
          <p:sp>
            <p:nvSpPr>
              <p:cNvPr id="166" name="Rectangle 165"/>
              <p:cNvSpPr/>
              <p:nvPr/>
            </p:nvSpPr>
            <p:spPr>
              <a:xfrm>
                <a:off x="6143636" y="1357298"/>
                <a:ext cx="785818" cy="428628"/>
              </a:xfrm>
              <a:prstGeom prst="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000" dirty="0" smtClean="0"/>
                  <a:t>Izdavanje</a:t>
                </a:r>
                <a:endParaRPr lang="hr-HR" sz="1000" dirty="0"/>
              </a:p>
            </p:txBody>
          </p:sp>
          <p:sp>
            <p:nvSpPr>
              <p:cNvPr id="167" name="Rectangle 166"/>
              <p:cNvSpPr/>
              <p:nvPr/>
            </p:nvSpPr>
            <p:spPr>
              <a:xfrm>
                <a:off x="2285984" y="2643182"/>
                <a:ext cx="785818" cy="285752"/>
              </a:xfrm>
              <a:prstGeom prst="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000" dirty="0" smtClean="0"/>
                  <a:t>Dizajn PR</a:t>
                </a:r>
                <a:endParaRPr lang="hr-HR" sz="1000" dirty="0"/>
              </a:p>
            </p:txBody>
          </p:sp>
          <p:sp>
            <p:nvSpPr>
              <p:cNvPr id="168" name="Rectangle 167"/>
              <p:cNvSpPr/>
              <p:nvPr/>
            </p:nvSpPr>
            <p:spPr>
              <a:xfrm>
                <a:off x="4429124" y="2357430"/>
                <a:ext cx="928694" cy="428628"/>
              </a:xfrm>
              <a:prstGeom prst="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000" dirty="0" smtClean="0"/>
                  <a:t>Priprema PR</a:t>
                </a:r>
                <a:endParaRPr lang="hr-HR" sz="1000" dirty="0"/>
              </a:p>
            </p:txBody>
          </p:sp>
          <p:sp>
            <p:nvSpPr>
              <p:cNvPr id="169" name="Rectangle 168"/>
              <p:cNvSpPr/>
              <p:nvPr/>
            </p:nvSpPr>
            <p:spPr>
              <a:xfrm>
                <a:off x="7215206" y="2500306"/>
                <a:ext cx="785818" cy="428628"/>
              </a:xfrm>
              <a:prstGeom prst="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000" dirty="0" err="1" smtClean="0"/>
                  <a:t>Proiz</a:t>
                </a:r>
                <a:r>
                  <a:rPr lang="hr-HR" sz="1000" dirty="0" smtClean="0"/>
                  <a:t> GN</a:t>
                </a:r>
                <a:endParaRPr lang="hr-HR" sz="1000" dirty="0"/>
              </a:p>
            </p:txBody>
          </p:sp>
          <p:sp>
            <p:nvSpPr>
              <p:cNvPr id="170" name="Rectangle 169"/>
              <p:cNvSpPr/>
              <p:nvPr/>
            </p:nvSpPr>
            <p:spPr>
              <a:xfrm>
                <a:off x="1071538" y="3286124"/>
                <a:ext cx="785818" cy="285752"/>
              </a:xfrm>
              <a:prstGeom prst="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000" dirty="0" smtClean="0"/>
                  <a:t>Izrada ponude</a:t>
                </a:r>
                <a:endParaRPr lang="hr-HR" sz="1000" dirty="0"/>
              </a:p>
            </p:txBody>
          </p:sp>
          <p:sp>
            <p:nvSpPr>
              <p:cNvPr id="171" name="Rectangle 170"/>
              <p:cNvSpPr/>
              <p:nvPr/>
            </p:nvSpPr>
            <p:spPr>
              <a:xfrm>
                <a:off x="4500562" y="3357562"/>
                <a:ext cx="785818" cy="428628"/>
              </a:xfrm>
              <a:prstGeom prst="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000" dirty="0" smtClean="0"/>
                  <a:t>Priprema otpreme</a:t>
                </a:r>
                <a:endParaRPr lang="hr-HR" sz="1000" dirty="0"/>
              </a:p>
            </p:txBody>
          </p:sp>
          <p:sp>
            <p:nvSpPr>
              <p:cNvPr id="172" name="Rectangle 171"/>
              <p:cNvSpPr/>
              <p:nvPr/>
            </p:nvSpPr>
            <p:spPr>
              <a:xfrm>
                <a:off x="6572264" y="3000372"/>
                <a:ext cx="785818" cy="428628"/>
              </a:xfrm>
              <a:prstGeom prst="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000" dirty="0" smtClean="0"/>
                  <a:t>Prodaja robe</a:t>
                </a:r>
                <a:endParaRPr lang="hr-HR" sz="1000" dirty="0"/>
              </a:p>
            </p:txBody>
          </p:sp>
          <p:sp>
            <p:nvSpPr>
              <p:cNvPr id="173" name="Rectangle 172"/>
              <p:cNvSpPr/>
              <p:nvPr/>
            </p:nvSpPr>
            <p:spPr>
              <a:xfrm>
                <a:off x="6357950" y="4000504"/>
                <a:ext cx="785818" cy="285752"/>
              </a:xfrm>
              <a:prstGeom prst="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000" dirty="0" smtClean="0"/>
                  <a:t>Blag. </a:t>
                </a:r>
                <a:r>
                  <a:rPr lang="hr-HR" sz="1000" dirty="0" err="1" smtClean="0"/>
                  <a:t>Posl</a:t>
                </a:r>
                <a:r>
                  <a:rPr lang="hr-HR" sz="1000" dirty="0" smtClean="0"/>
                  <a:t>.</a:t>
                </a:r>
                <a:endParaRPr lang="hr-HR" sz="1000" dirty="0"/>
              </a:p>
            </p:txBody>
          </p:sp>
          <p:sp>
            <p:nvSpPr>
              <p:cNvPr id="174" name="Rectangle 173"/>
              <p:cNvSpPr/>
              <p:nvPr/>
            </p:nvSpPr>
            <p:spPr>
              <a:xfrm>
                <a:off x="2000232" y="3929066"/>
                <a:ext cx="1143008" cy="428628"/>
              </a:xfrm>
              <a:prstGeom prst="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000" dirty="0" smtClean="0"/>
                  <a:t>V poslovnih knjiga</a:t>
                </a:r>
                <a:endParaRPr lang="hr-HR" sz="1000" dirty="0"/>
              </a:p>
            </p:txBody>
          </p:sp>
          <p:sp>
            <p:nvSpPr>
              <p:cNvPr id="175" name="Rectangle 174"/>
              <p:cNvSpPr/>
              <p:nvPr/>
            </p:nvSpPr>
            <p:spPr>
              <a:xfrm>
                <a:off x="4857752" y="4214818"/>
                <a:ext cx="1000132" cy="357190"/>
              </a:xfrm>
              <a:prstGeom prst="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000" dirty="0" err="1" smtClean="0"/>
                  <a:t>Upr</a:t>
                </a:r>
                <a:r>
                  <a:rPr lang="hr-HR" sz="1000" dirty="0" smtClean="0"/>
                  <a:t>. financijama</a:t>
                </a:r>
                <a:endParaRPr lang="hr-HR" sz="1000" dirty="0"/>
              </a:p>
            </p:txBody>
          </p:sp>
          <p:sp>
            <p:nvSpPr>
              <p:cNvPr id="176" name="Rectangle 175"/>
              <p:cNvSpPr/>
              <p:nvPr/>
            </p:nvSpPr>
            <p:spPr>
              <a:xfrm>
                <a:off x="7929586" y="4071942"/>
                <a:ext cx="785818" cy="285752"/>
              </a:xfrm>
              <a:prstGeom prst="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000" dirty="0" smtClean="0"/>
                  <a:t>Kadrovi</a:t>
                </a:r>
                <a:endParaRPr lang="hr-HR" sz="1000" dirty="0"/>
              </a:p>
            </p:txBody>
          </p:sp>
          <p:cxnSp>
            <p:nvCxnSpPr>
              <p:cNvPr id="177" name="Shape 176"/>
              <p:cNvCxnSpPr>
                <a:stCxn id="158" idx="2"/>
              </p:cNvCxnSpPr>
              <p:nvPr/>
            </p:nvCxnSpPr>
            <p:spPr>
              <a:xfrm rot="16200000" flipH="1">
                <a:off x="982241" y="267867"/>
                <a:ext cx="642942" cy="964415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Elbow Connector 177"/>
              <p:cNvCxnSpPr>
                <a:stCxn id="159" idx="1"/>
              </p:cNvCxnSpPr>
              <p:nvPr/>
            </p:nvCxnSpPr>
            <p:spPr>
              <a:xfrm rot="10800000" flipV="1">
                <a:off x="1785918" y="178570"/>
                <a:ext cx="5929354" cy="607223"/>
              </a:xfrm>
              <a:prstGeom prst="bentConnector3">
                <a:avLst>
                  <a:gd name="adj1" fmla="val 102433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Elbow Connector 178"/>
              <p:cNvCxnSpPr>
                <a:stCxn id="163" idx="1"/>
                <a:endCxn id="162" idx="3"/>
              </p:cNvCxnSpPr>
              <p:nvPr/>
            </p:nvCxnSpPr>
            <p:spPr>
              <a:xfrm rot="10800000">
                <a:off x="2571736" y="964389"/>
                <a:ext cx="1500198" cy="158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0" name="TextBox 179"/>
              <p:cNvSpPr txBox="1"/>
              <p:nvPr/>
            </p:nvSpPr>
            <p:spPr>
              <a:xfrm>
                <a:off x="785786" y="928670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Ponuda D</a:t>
                </a:r>
                <a:endParaRPr lang="hr-HR" sz="900" i="1" dirty="0"/>
              </a:p>
            </p:txBody>
          </p:sp>
          <p:sp>
            <p:nvSpPr>
              <p:cNvPr id="181" name="TextBox 180"/>
              <p:cNvSpPr txBox="1"/>
              <p:nvPr/>
            </p:nvSpPr>
            <p:spPr>
              <a:xfrm>
                <a:off x="1500166" y="285728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Zahtjev</a:t>
                </a:r>
                <a:endParaRPr lang="hr-HR" sz="900" i="1" dirty="0"/>
              </a:p>
            </p:txBody>
          </p:sp>
          <p:sp>
            <p:nvSpPr>
              <p:cNvPr id="182" name="TextBox 181"/>
              <p:cNvSpPr txBox="1"/>
              <p:nvPr/>
            </p:nvSpPr>
            <p:spPr>
              <a:xfrm>
                <a:off x="2928926" y="857232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PP</a:t>
                </a:r>
                <a:endParaRPr lang="hr-HR" sz="900" i="1" dirty="0"/>
              </a:p>
            </p:txBody>
          </p:sp>
          <p:cxnSp>
            <p:nvCxnSpPr>
              <p:cNvPr id="183" name="Elbow Connector 182"/>
              <p:cNvCxnSpPr/>
              <p:nvPr/>
            </p:nvCxnSpPr>
            <p:spPr>
              <a:xfrm>
                <a:off x="2571736" y="1071546"/>
                <a:ext cx="1500198" cy="158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4" name="TextBox 183"/>
              <p:cNvSpPr txBox="1"/>
              <p:nvPr/>
            </p:nvSpPr>
            <p:spPr>
              <a:xfrm>
                <a:off x="3000364" y="1009632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UPP</a:t>
                </a:r>
                <a:endParaRPr lang="hr-HR" sz="900" i="1" dirty="0"/>
              </a:p>
            </p:txBody>
          </p:sp>
          <p:cxnSp>
            <p:nvCxnSpPr>
              <p:cNvPr id="185" name="Elbow Connector 184"/>
              <p:cNvCxnSpPr>
                <a:stCxn id="172" idx="1"/>
                <a:endCxn id="163" idx="3"/>
              </p:cNvCxnSpPr>
              <p:nvPr/>
            </p:nvCxnSpPr>
            <p:spPr>
              <a:xfrm rot="10800000">
                <a:off x="5214942" y="964390"/>
                <a:ext cx="1357322" cy="2250297"/>
              </a:xfrm>
              <a:prstGeom prst="bentConnector3">
                <a:avLst>
                  <a:gd name="adj1" fmla="val 67544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6" name="TextBox 185"/>
              <p:cNvSpPr txBox="1"/>
              <p:nvPr/>
            </p:nvSpPr>
            <p:spPr>
              <a:xfrm>
                <a:off x="5286380" y="1000108"/>
                <a:ext cx="357190" cy="1428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RO</a:t>
                </a:r>
                <a:endParaRPr lang="hr-HR" sz="900" i="1" dirty="0"/>
              </a:p>
            </p:txBody>
          </p:sp>
          <p:cxnSp>
            <p:nvCxnSpPr>
              <p:cNvPr id="187" name="Elbow Connector 186"/>
              <p:cNvCxnSpPr/>
              <p:nvPr/>
            </p:nvCxnSpPr>
            <p:spPr>
              <a:xfrm>
                <a:off x="1428728" y="428604"/>
                <a:ext cx="2643206" cy="428628"/>
              </a:xfrm>
              <a:prstGeom prst="bentConnector3">
                <a:avLst>
                  <a:gd name="adj1" fmla="val 63838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8" name="TextBox 187"/>
              <p:cNvSpPr txBox="1"/>
              <p:nvPr/>
            </p:nvSpPr>
            <p:spPr>
              <a:xfrm>
                <a:off x="2571736" y="428604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RO D</a:t>
                </a:r>
                <a:endParaRPr lang="hr-HR" sz="900" i="1" dirty="0"/>
              </a:p>
            </p:txBody>
          </p:sp>
          <p:cxnSp>
            <p:nvCxnSpPr>
              <p:cNvPr id="189" name="Elbow Connector 188"/>
              <p:cNvCxnSpPr>
                <a:endCxn id="164" idx="1"/>
              </p:cNvCxnSpPr>
              <p:nvPr/>
            </p:nvCxnSpPr>
            <p:spPr>
              <a:xfrm flipV="1">
                <a:off x="5214942" y="821513"/>
                <a:ext cx="1071570" cy="35720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hape 189"/>
              <p:cNvCxnSpPr>
                <a:stCxn id="162" idx="0"/>
              </p:cNvCxnSpPr>
              <p:nvPr/>
            </p:nvCxnSpPr>
            <p:spPr>
              <a:xfrm rot="5400000" flipH="1" flipV="1">
                <a:off x="4161231" y="-1339486"/>
                <a:ext cx="142876" cy="4107685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Elbow Connector 190"/>
              <p:cNvCxnSpPr>
                <a:stCxn id="165" idx="3"/>
              </p:cNvCxnSpPr>
              <p:nvPr/>
            </p:nvCxnSpPr>
            <p:spPr>
              <a:xfrm flipV="1">
                <a:off x="3143240" y="1000109"/>
                <a:ext cx="3143272" cy="750098"/>
              </a:xfrm>
              <a:prstGeom prst="bentConnector3">
                <a:avLst>
                  <a:gd name="adj1" fmla="val 8303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Elbow Connector 191"/>
              <p:cNvCxnSpPr>
                <a:stCxn id="176" idx="3"/>
                <a:endCxn id="164" idx="3"/>
              </p:cNvCxnSpPr>
              <p:nvPr/>
            </p:nvCxnSpPr>
            <p:spPr>
              <a:xfrm flipH="1" flipV="1">
                <a:off x="7286644" y="821513"/>
                <a:ext cx="1428760" cy="3393305"/>
              </a:xfrm>
              <a:prstGeom prst="bentConnector3">
                <a:avLst>
                  <a:gd name="adj1" fmla="val -16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3" name="TextBox 192"/>
              <p:cNvSpPr txBox="1"/>
              <p:nvPr/>
            </p:nvSpPr>
            <p:spPr>
              <a:xfrm>
                <a:off x="4000496" y="500042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UPP</a:t>
                </a:r>
                <a:endParaRPr lang="hr-HR" sz="900" i="1" dirty="0"/>
              </a:p>
            </p:txBody>
          </p:sp>
          <p:sp>
            <p:nvSpPr>
              <p:cNvPr id="194" name="TextBox 193"/>
              <p:cNvSpPr txBox="1"/>
              <p:nvPr/>
            </p:nvSpPr>
            <p:spPr>
              <a:xfrm>
                <a:off x="8143900" y="857232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Zaposlenik</a:t>
                </a:r>
                <a:endParaRPr lang="hr-HR" sz="900" i="1" dirty="0"/>
              </a:p>
            </p:txBody>
          </p:sp>
          <p:sp>
            <p:nvSpPr>
              <p:cNvPr id="195" name="TextBox 194"/>
              <p:cNvSpPr txBox="1"/>
              <p:nvPr/>
            </p:nvSpPr>
            <p:spPr>
              <a:xfrm>
                <a:off x="5643570" y="1000108"/>
                <a:ext cx="428628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Artikl</a:t>
                </a:r>
                <a:endParaRPr lang="hr-HR" sz="900" i="1" dirty="0"/>
              </a:p>
            </p:txBody>
          </p:sp>
          <p:sp>
            <p:nvSpPr>
              <p:cNvPr id="196" name="TextBox 195"/>
              <p:cNvSpPr txBox="1"/>
              <p:nvPr/>
            </p:nvSpPr>
            <p:spPr>
              <a:xfrm>
                <a:off x="5357818" y="785794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PP</a:t>
                </a:r>
                <a:endParaRPr lang="hr-HR" sz="900" i="1" dirty="0"/>
              </a:p>
            </p:txBody>
          </p:sp>
          <p:cxnSp>
            <p:nvCxnSpPr>
              <p:cNvPr id="197" name="Shape 196"/>
              <p:cNvCxnSpPr>
                <a:stCxn id="158" idx="3"/>
                <a:endCxn id="164" idx="0"/>
              </p:cNvCxnSpPr>
              <p:nvPr/>
            </p:nvCxnSpPr>
            <p:spPr>
              <a:xfrm>
                <a:off x="1428728" y="250009"/>
                <a:ext cx="5357850" cy="321471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8" name="TextBox 197"/>
              <p:cNvSpPr txBox="1"/>
              <p:nvPr/>
            </p:nvSpPr>
            <p:spPr>
              <a:xfrm>
                <a:off x="6215074" y="285728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Ponuda D</a:t>
                </a:r>
                <a:endParaRPr lang="hr-HR" sz="900" i="1" dirty="0"/>
              </a:p>
            </p:txBody>
          </p:sp>
          <p:cxnSp>
            <p:nvCxnSpPr>
              <p:cNvPr id="199" name="Shape 131"/>
              <p:cNvCxnSpPr>
                <a:stCxn id="164" idx="2"/>
                <a:endCxn id="165" idx="0"/>
              </p:cNvCxnSpPr>
              <p:nvPr/>
            </p:nvCxnSpPr>
            <p:spPr>
              <a:xfrm rot="5400000">
                <a:off x="4518422" y="-767982"/>
                <a:ext cx="428628" cy="4107685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Elbow Connector 199"/>
              <p:cNvCxnSpPr>
                <a:endCxn id="165" idx="1"/>
              </p:cNvCxnSpPr>
              <p:nvPr/>
            </p:nvCxnSpPr>
            <p:spPr>
              <a:xfrm>
                <a:off x="428596" y="428604"/>
                <a:ext cx="1785950" cy="1321603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1" name="TextBox 200"/>
              <p:cNvSpPr txBox="1"/>
              <p:nvPr/>
            </p:nvSpPr>
            <p:spPr>
              <a:xfrm>
                <a:off x="142844" y="1714488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RO D</a:t>
                </a:r>
                <a:endParaRPr lang="hr-HR" sz="900" i="1" dirty="0"/>
              </a:p>
            </p:txBody>
          </p:sp>
          <p:sp>
            <p:nvSpPr>
              <p:cNvPr id="202" name="TextBox 201"/>
              <p:cNvSpPr txBox="1"/>
              <p:nvPr/>
            </p:nvSpPr>
            <p:spPr>
              <a:xfrm>
                <a:off x="4286248" y="1142984"/>
                <a:ext cx="785818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err="1" smtClean="0"/>
                  <a:t>Narudzbenica</a:t>
                </a:r>
                <a:endParaRPr lang="hr-HR" sz="900" i="1" dirty="0"/>
              </a:p>
            </p:txBody>
          </p:sp>
          <p:cxnSp>
            <p:nvCxnSpPr>
              <p:cNvPr id="203" name="Elbow Connector 146"/>
              <p:cNvCxnSpPr>
                <a:stCxn id="169" idx="0"/>
              </p:cNvCxnSpPr>
              <p:nvPr/>
            </p:nvCxnSpPr>
            <p:spPr>
              <a:xfrm rot="16200000" flipV="1">
                <a:off x="5089926" y="-17883"/>
                <a:ext cx="571504" cy="4464874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4" name="TextBox 203"/>
              <p:cNvSpPr txBox="1"/>
              <p:nvPr/>
            </p:nvSpPr>
            <p:spPr>
              <a:xfrm>
                <a:off x="6786578" y="1928802"/>
                <a:ext cx="714380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Obračunski listić</a:t>
                </a:r>
                <a:endParaRPr lang="hr-HR" sz="900" i="1" dirty="0"/>
              </a:p>
            </p:txBody>
          </p:sp>
          <p:cxnSp>
            <p:nvCxnSpPr>
              <p:cNvPr id="205" name="Elbow Connector 204"/>
              <p:cNvCxnSpPr>
                <a:endCxn id="166" idx="1"/>
              </p:cNvCxnSpPr>
              <p:nvPr/>
            </p:nvCxnSpPr>
            <p:spPr>
              <a:xfrm>
                <a:off x="3143240" y="1571612"/>
                <a:ext cx="3000396" cy="158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6" name="TextBox 205"/>
              <p:cNvSpPr txBox="1"/>
              <p:nvPr/>
            </p:nvSpPr>
            <p:spPr>
              <a:xfrm>
                <a:off x="4214810" y="1428736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Artikl</a:t>
                </a:r>
                <a:endParaRPr lang="hr-HR" sz="900" i="1" dirty="0"/>
              </a:p>
            </p:txBody>
          </p:sp>
          <p:cxnSp>
            <p:nvCxnSpPr>
              <p:cNvPr id="207" name="Shape 161"/>
              <p:cNvCxnSpPr>
                <a:stCxn id="171" idx="0"/>
              </p:cNvCxnSpPr>
              <p:nvPr/>
            </p:nvCxnSpPr>
            <p:spPr>
              <a:xfrm rot="5400000" flipH="1" flipV="1">
                <a:off x="4804174" y="1875223"/>
                <a:ext cx="1571636" cy="1393043"/>
              </a:xfrm>
              <a:prstGeom prst="bentConnector3">
                <a:avLst>
                  <a:gd name="adj1" fmla="val 84545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8" name="TextBox 207"/>
              <p:cNvSpPr txBox="1"/>
              <p:nvPr/>
            </p:nvSpPr>
            <p:spPr>
              <a:xfrm>
                <a:off x="5500694" y="1857364"/>
                <a:ext cx="785818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Nalog za IR</a:t>
                </a:r>
                <a:endParaRPr lang="hr-HR" sz="900" i="1" dirty="0"/>
              </a:p>
            </p:txBody>
          </p:sp>
          <p:cxnSp>
            <p:nvCxnSpPr>
              <p:cNvPr id="209" name="Elbow Connector 208"/>
              <p:cNvCxnSpPr>
                <a:stCxn id="165" idx="2"/>
                <a:endCxn id="167" idx="0"/>
              </p:cNvCxnSpPr>
              <p:nvPr/>
            </p:nvCxnSpPr>
            <p:spPr>
              <a:xfrm rot="5400000">
                <a:off x="2357422" y="2321711"/>
                <a:ext cx="642942" cy="158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0" name="TextBox 209"/>
              <p:cNvSpPr txBox="1"/>
              <p:nvPr/>
            </p:nvSpPr>
            <p:spPr>
              <a:xfrm>
                <a:off x="2285984" y="2214554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Artikl</a:t>
                </a:r>
                <a:endParaRPr lang="hr-HR" sz="900" i="1" dirty="0"/>
              </a:p>
            </p:txBody>
          </p:sp>
          <p:cxnSp>
            <p:nvCxnSpPr>
              <p:cNvPr id="211" name="Elbow Connector 210"/>
              <p:cNvCxnSpPr>
                <a:endCxn id="168" idx="1"/>
              </p:cNvCxnSpPr>
              <p:nvPr/>
            </p:nvCxnSpPr>
            <p:spPr>
              <a:xfrm>
                <a:off x="3143240" y="2000240"/>
                <a:ext cx="1285884" cy="571504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2" name="TextBox 211"/>
              <p:cNvSpPr txBox="1"/>
              <p:nvPr/>
            </p:nvSpPr>
            <p:spPr>
              <a:xfrm>
                <a:off x="3571868" y="2428868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Artikl</a:t>
                </a:r>
                <a:endParaRPr lang="hr-HR" sz="900" i="1" dirty="0"/>
              </a:p>
            </p:txBody>
          </p:sp>
          <p:cxnSp>
            <p:nvCxnSpPr>
              <p:cNvPr id="213" name="Elbow Connector 212"/>
              <p:cNvCxnSpPr>
                <a:stCxn id="167" idx="3"/>
              </p:cNvCxnSpPr>
              <p:nvPr/>
            </p:nvCxnSpPr>
            <p:spPr>
              <a:xfrm flipV="1">
                <a:off x="3071802" y="2714620"/>
                <a:ext cx="1357322" cy="7143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4" name="TextBox 213"/>
              <p:cNvSpPr txBox="1"/>
              <p:nvPr/>
            </p:nvSpPr>
            <p:spPr>
              <a:xfrm>
                <a:off x="3786182" y="2714620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Normativ</a:t>
                </a:r>
                <a:endParaRPr lang="hr-HR" sz="900" i="1" dirty="0"/>
              </a:p>
            </p:txBody>
          </p:sp>
          <p:cxnSp>
            <p:nvCxnSpPr>
              <p:cNvPr id="215" name="Elbow Connector 214"/>
              <p:cNvCxnSpPr/>
              <p:nvPr/>
            </p:nvCxnSpPr>
            <p:spPr>
              <a:xfrm rot="10800000" flipV="1">
                <a:off x="5357818" y="357166"/>
                <a:ext cx="3286148" cy="2071702"/>
              </a:xfrm>
              <a:prstGeom prst="bentConnector3">
                <a:avLst>
                  <a:gd name="adj1" fmla="val -145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6" name="TextBox 215"/>
              <p:cNvSpPr txBox="1"/>
              <p:nvPr/>
            </p:nvSpPr>
            <p:spPr>
              <a:xfrm>
                <a:off x="8072462" y="2285992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Nar. kupca</a:t>
                </a:r>
                <a:endParaRPr lang="hr-HR" sz="900" i="1" dirty="0"/>
              </a:p>
            </p:txBody>
          </p:sp>
          <p:cxnSp>
            <p:nvCxnSpPr>
              <p:cNvPr id="217" name="Elbow Connector 211"/>
              <p:cNvCxnSpPr>
                <a:stCxn id="166" idx="3"/>
              </p:cNvCxnSpPr>
              <p:nvPr/>
            </p:nvCxnSpPr>
            <p:spPr>
              <a:xfrm>
                <a:off x="6929454" y="1571612"/>
                <a:ext cx="928694" cy="928694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8" name="TextBox 217"/>
              <p:cNvSpPr txBox="1"/>
              <p:nvPr/>
            </p:nvSpPr>
            <p:spPr>
              <a:xfrm>
                <a:off x="7286644" y="1571612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Izdatnica</a:t>
                </a:r>
                <a:endParaRPr lang="hr-HR" sz="900" i="1" dirty="0"/>
              </a:p>
            </p:txBody>
          </p:sp>
          <p:cxnSp>
            <p:nvCxnSpPr>
              <p:cNvPr id="219" name="Elbow Connector 218"/>
              <p:cNvCxnSpPr>
                <a:stCxn id="167" idx="3"/>
                <a:endCxn id="169" idx="1"/>
              </p:cNvCxnSpPr>
              <p:nvPr/>
            </p:nvCxnSpPr>
            <p:spPr>
              <a:xfrm flipV="1">
                <a:off x="3071802" y="2714620"/>
                <a:ext cx="4143404" cy="7143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Elbow Connector 219"/>
              <p:cNvCxnSpPr>
                <a:stCxn id="168" idx="3"/>
              </p:cNvCxnSpPr>
              <p:nvPr/>
            </p:nvCxnSpPr>
            <p:spPr>
              <a:xfrm>
                <a:off x="5357818" y="2571744"/>
                <a:ext cx="1857388" cy="158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1" name="TextBox 220"/>
              <p:cNvSpPr txBox="1"/>
              <p:nvPr/>
            </p:nvSpPr>
            <p:spPr>
              <a:xfrm>
                <a:off x="5857884" y="2504683"/>
                <a:ext cx="714380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Radni nalog</a:t>
                </a:r>
                <a:endParaRPr lang="hr-HR" sz="900" i="1" dirty="0"/>
              </a:p>
            </p:txBody>
          </p:sp>
          <p:cxnSp>
            <p:nvCxnSpPr>
              <p:cNvPr id="222" name="Elbow Connector 235"/>
              <p:cNvCxnSpPr>
                <a:stCxn id="162" idx="1"/>
                <a:endCxn id="170" idx="0"/>
              </p:cNvCxnSpPr>
              <p:nvPr/>
            </p:nvCxnSpPr>
            <p:spPr>
              <a:xfrm rot="10800000" flipV="1">
                <a:off x="1464448" y="964388"/>
                <a:ext cx="321471" cy="2321735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3" name="TextBox 222"/>
              <p:cNvSpPr txBox="1"/>
              <p:nvPr/>
            </p:nvSpPr>
            <p:spPr>
              <a:xfrm>
                <a:off x="1000100" y="2428868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UPP</a:t>
                </a:r>
                <a:endParaRPr lang="hr-HR" sz="900" i="1" dirty="0"/>
              </a:p>
            </p:txBody>
          </p:sp>
          <p:cxnSp>
            <p:nvCxnSpPr>
              <p:cNvPr id="224" name="Elbow Connector 223"/>
              <p:cNvCxnSpPr/>
              <p:nvPr/>
            </p:nvCxnSpPr>
            <p:spPr>
              <a:xfrm rot="5400000">
                <a:off x="1250133" y="2321711"/>
                <a:ext cx="1357322" cy="571504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5" name="TextBox 224"/>
              <p:cNvSpPr txBox="1"/>
              <p:nvPr/>
            </p:nvSpPr>
            <p:spPr>
              <a:xfrm>
                <a:off x="1714480" y="2428868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Artikl</a:t>
                </a:r>
                <a:endParaRPr lang="hr-HR" sz="900" i="1" dirty="0"/>
              </a:p>
            </p:txBody>
          </p:sp>
          <p:cxnSp>
            <p:nvCxnSpPr>
              <p:cNvPr id="226" name="Elbow Connector 225"/>
              <p:cNvCxnSpPr>
                <a:stCxn id="176" idx="0"/>
                <a:endCxn id="170" idx="2"/>
              </p:cNvCxnSpPr>
              <p:nvPr/>
            </p:nvCxnSpPr>
            <p:spPr>
              <a:xfrm rot="16200000" flipV="1">
                <a:off x="4643438" y="392885"/>
                <a:ext cx="500066" cy="685804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7" name="TextBox 226"/>
              <p:cNvSpPr txBox="1"/>
              <p:nvPr/>
            </p:nvSpPr>
            <p:spPr>
              <a:xfrm>
                <a:off x="1428728" y="3714752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Zaposlenik</a:t>
                </a:r>
                <a:endParaRPr lang="hr-HR" sz="900" i="1" dirty="0"/>
              </a:p>
            </p:txBody>
          </p:sp>
          <p:cxnSp>
            <p:nvCxnSpPr>
              <p:cNvPr id="228" name="Shape 227"/>
              <p:cNvCxnSpPr>
                <a:endCxn id="170" idx="1"/>
              </p:cNvCxnSpPr>
              <p:nvPr/>
            </p:nvCxnSpPr>
            <p:spPr>
              <a:xfrm rot="16200000" flipH="1">
                <a:off x="-678693" y="1678769"/>
                <a:ext cx="3000396" cy="500066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9" name="TextBox 228"/>
              <p:cNvSpPr txBox="1"/>
              <p:nvPr/>
            </p:nvSpPr>
            <p:spPr>
              <a:xfrm>
                <a:off x="500034" y="3000372"/>
                <a:ext cx="571504" cy="4154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Zahtjev </a:t>
                </a:r>
              </a:p>
              <a:p>
                <a:pPr algn="r"/>
                <a:r>
                  <a:rPr lang="hr-HR" sz="900" i="1" dirty="0" smtClean="0"/>
                  <a:t>za ponudom</a:t>
                </a:r>
                <a:endParaRPr lang="hr-HR" sz="900" i="1" dirty="0"/>
              </a:p>
            </p:txBody>
          </p:sp>
          <p:cxnSp>
            <p:nvCxnSpPr>
              <p:cNvPr id="230" name="Shape 229"/>
              <p:cNvCxnSpPr>
                <a:endCxn id="159" idx="2"/>
              </p:cNvCxnSpPr>
              <p:nvPr/>
            </p:nvCxnSpPr>
            <p:spPr>
              <a:xfrm flipV="1">
                <a:off x="6929454" y="357166"/>
                <a:ext cx="1393041" cy="1071570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1" name="TextBox 230"/>
              <p:cNvSpPr txBox="1"/>
              <p:nvPr/>
            </p:nvSpPr>
            <p:spPr>
              <a:xfrm>
                <a:off x="7643834" y="1285860"/>
                <a:ext cx="642942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Otpremnica</a:t>
                </a:r>
                <a:endParaRPr lang="hr-HR" sz="900" i="1" dirty="0"/>
              </a:p>
            </p:txBody>
          </p:sp>
          <p:cxnSp>
            <p:nvCxnSpPr>
              <p:cNvPr id="232" name="Elbow Connector 231"/>
              <p:cNvCxnSpPr>
                <a:stCxn id="170" idx="3"/>
                <a:endCxn id="159" idx="3"/>
              </p:cNvCxnSpPr>
              <p:nvPr/>
            </p:nvCxnSpPr>
            <p:spPr>
              <a:xfrm flipV="1">
                <a:off x="1857356" y="178571"/>
                <a:ext cx="7072362" cy="3250429"/>
              </a:xfrm>
              <a:prstGeom prst="bentConnector3">
                <a:avLst>
                  <a:gd name="adj1" fmla="val 101481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3" name="TextBox 232"/>
              <p:cNvSpPr txBox="1"/>
              <p:nvPr/>
            </p:nvSpPr>
            <p:spPr>
              <a:xfrm>
                <a:off x="8429652" y="3286124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Ponuda</a:t>
                </a:r>
                <a:endParaRPr lang="hr-HR" sz="900" i="1" dirty="0"/>
              </a:p>
            </p:txBody>
          </p:sp>
          <p:cxnSp>
            <p:nvCxnSpPr>
              <p:cNvPr id="234" name="Elbow Connector 233"/>
              <p:cNvCxnSpPr>
                <a:endCxn id="171" idx="3"/>
              </p:cNvCxnSpPr>
              <p:nvPr/>
            </p:nvCxnSpPr>
            <p:spPr>
              <a:xfrm rot="10800000" flipV="1">
                <a:off x="5286380" y="357166"/>
                <a:ext cx="3571900" cy="3214710"/>
              </a:xfrm>
              <a:prstGeom prst="bentConnector3">
                <a:avLst>
                  <a:gd name="adj1" fmla="val -3866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5" name="TextBox 234"/>
              <p:cNvSpPr txBox="1"/>
              <p:nvPr/>
            </p:nvSpPr>
            <p:spPr>
              <a:xfrm>
                <a:off x="8358214" y="3433377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err="1" smtClean="0"/>
                  <a:t>Narudzb</a:t>
                </a:r>
                <a:r>
                  <a:rPr lang="hr-HR" sz="900" i="1" dirty="0" smtClean="0"/>
                  <a:t>..</a:t>
                </a:r>
                <a:endParaRPr lang="hr-HR" sz="900" i="1" dirty="0"/>
              </a:p>
            </p:txBody>
          </p:sp>
          <p:cxnSp>
            <p:nvCxnSpPr>
              <p:cNvPr id="236" name="Elbow Connector 235"/>
              <p:cNvCxnSpPr>
                <a:endCxn id="171" idx="1"/>
              </p:cNvCxnSpPr>
              <p:nvPr/>
            </p:nvCxnSpPr>
            <p:spPr>
              <a:xfrm>
                <a:off x="1857356" y="3429000"/>
                <a:ext cx="2643206" cy="142876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7" name="TextBox 236"/>
              <p:cNvSpPr txBox="1"/>
              <p:nvPr/>
            </p:nvSpPr>
            <p:spPr>
              <a:xfrm>
                <a:off x="3143240" y="3571876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Ponuda</a:t>
                </a:r>
                <a:endParaRPr lang="hr-HR" sz="900" i="1" dirty="0"/>
              </a:p>
            </p:txBody>
          </p:sp>
          <p:cxnSp>
            <p:nvCxnSpPr>
              <p:cNvPr id="238" name="Elbow Connector 237"/>
              <p:cNvCxnSpPr>
                <a:stCxn id="162" idx="2"/>
                <a:endCxn id="172" idx="0"/>
              </p:cNvCxnSpPr>
              <p:nvPr/>
            </p:nvCxnSpPr>
            <p:spPr>
              <a:xfrm rot="16200000" flipH="1">
                <a:off x="3643306" y="-321495"/>
                <a:ext cx="1857388" cy="4786346"/>
              </a:xfrm>
              <a:prstGeom prst="bentConnector3">
                <a:avLst>
                  <a:gd name="adj1" fmla="val 56154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9" name="TextBox 238"/>
              <p:cNvSpPr txBox="1"/>
              <p:nvPr/>
            </p:nvSpPr>
            <p:spPr>
              <a:xfrm>
                <a:off x="6286512" y="2214554"/>
                <a:ext cx="642942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UPP</a:t>
                </a:r>
                <a:endParaRPr lang="hr-HR" sz="900" i="1" dirty="0"/>
              </a:p>
            </p:txBody>
          </p:sp>
          <p:cxnSp>
            <p:nvCxnSpPr>
              <p:cNvPr id="240" name="Shape 239"/>
              <p:cNvCxnSpPr>
                <a:stCxn id="165" idx="2"/>
              </p:cNvCxnSpPr>
              <p:nvPr/>
            </p:nvCxnSpPr>
            <p:spPr>
              <a:xfrm rot="16200000" flipH="1">
                <a:off x="3946917" y="732215"/>
                <a:ext cx="1357322" cy="3893371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1" name="TextBox 240"/>
              <p:cNvSpPr txBox="1"/>
              <p:nvPr/>
            </p:nvSpPr>
            <p:spPr>
              <a:xfrm>
                <a:off x="2428860" y="3214686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Artikl</a:t>
                </a:r>
                <a:endParaRPr lang="hr-HR" sz="900" i="1" dirty="0"/>
              </a:p>
            </p:txBody>
          </p:sp>
          <p:cxnSp>
            <p:nvCxnSpPr>
              <p:cNvPr id="242" name="Elbow Connector 241"/>
              <p:cNvCxnSpPr>
                <a:stCxn id="170" idx="3"/>
              </p:cNvCxnSpPr>
              <p:nvPr/>
            </p:nvCxnSpPr>
            <p:spPr>
              <a:xfrm flipV="1">
                <a:off x="1857356" y="3071810"/>
                <a:ext cx="4714908" cy="357190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3" name="TextBox 242"/>
              <p:cNvSpPr txBox="1"/>
              <p:nvPr/>
            </p:nvSpPr>
            <p:spPr>
              <a:xfrm>
                <a:off x="4071934" y="3076187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Ponuda</a:t>
                </a:r>
                <a:endParaRPr lang="hr-HR" sz="900" i="1" dirty="0"/>
              </a:p>
            </p:txBody>
          </p:sp>
          <p:cxnSp>
            <p:nvCxnSpPr>
              <p:cNvPr id="244" name="Shape 243"/>
              <p:cNvCxnSpPr>
                <a:endCxn id="172" idx="2"/>
              </p:cNvCxnSpPr>
              <p:nvPr/>
            </p:nvCxnSpPr>
            <p:spPr>
              <a:xfrm flipV="1">
                <a:off x="5286380" y="3429000"/>
                <a:ext cx="1678793" cy="285752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5" name="TextBox 244"/>
              <p:cNvSpPr txBox="1"/>
              <p:nvPr/>
            </p:nvSpPr>
            <p:spPr>
              <a:xfrm>
                <a:off x="6215074" y="3571876"/>
                <a:ext cx="785818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Nalog za IR</a:t>
                </a:r>
                <a:endParaRPr lang="hr-HR" sz="900" i="1" dirty="0"/>
              </a:p>
            </p:txBody>
          </p:sp>
          <p:cxnSp>
            <p:nvCxnSpPr>
              <p:cNvPr id="246" name="Shape 245"/>
              <p:cNvCxnSpPr>
                <a:stCxn id="176" idx="0"/>
                <a:endCxn id="172" idx="3"/>
              </p:cNvCxnSpPr>
              <p:nvPr/>
            </p:nvCxnSpPr>
            <p:spPr>
              <a:xfrm rot="16200000" flipV="1">
                <a:off x="7411661" y="3161107"/>
                <a:ext cx="857256" cy="964413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7" name="TextBox 246"/>
              <p:cNvSpPr txBox="1"/>
              <p:nvPr/>
            </p:nvSpPr>
            <p:spPr>
              <a:xfrm>
                <a:off x="7572396" y="3214686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Zaposlenik</a:t>
                </a:r>
                <a:endParaRPr lang="hr-HR" sz="900" i="1" dirty="0"/>
              </a:p>
            </p:txBody>
          </p:sp>
          <p:cxnSp>
            <p:nvCxnSpPr>
              <p:cNvPr id="248" name="Elbow Connector 247"/>
              <p:cNvCxnSpPr/>
              <p:nvPr/>
            </p:nvCxnSpPr>
            <p:spPr>
              <a:xfrm rot="5400000">
                <a:off x="6822297" y="3679033"/>
                <a:ext cx="571504" cy="7143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9" name="TextBox 248"/>
              <p:cNvSpPr txBox="1"/>
              <p:nvPr/>
            </p:nvSpPr>
            <p:spPr>
              <a:xfrm>
                <a:off x="6715140" y="3643314"/>
                <a:ext cx="642942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UKK</a:t>
                </a:r>
                <a:endParaRPr lang="hr-HR" sz="900" i="1" dirty="0"/>
              </a:p>
            </p:txBody>
          </p:sp>
          <p:cxnSp>
            <p:nvCxnSpPr>
              <p:cNvPr id="250" name="Elbow Connector 249"/>
              <p:cNvCxnSpPr>
                <a:stCxn id="176" idx="1"/>
                <a:endCxn id="173" idx="3"/>
              </p:cNvCxnSpPr>
              <p:nvPr/>
            </p:nvCxnSpPr>
            <p:spPr>
              <a:xfrm rot="10800000">
                <a:off x="7143768" y="4143380"/>
                <a:ext cx="785818" cy="71438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1" name="TextBox 250"/>
              <p:cNvSpPr txBox="1"/>
              <p:nvPr/>
            </p:nvSpPr>
            <p:spPr>
              <a:xfrm>
                <a:off x="7215206" y="4143380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Zaposlenik</a:t>
                </a:r>
                <a:endParaRPr lang="hr-HR" sz="900" i="1" dirty="0"/>
              </a:p>
            </p:txBody>
          </p:sp>
          <p:cxnSp>
            <p:nvCxnSpPr>
              <p:cNvPr id="252" name="Shape 251"/>
              <p:cNvCxnSpPr>
                <a:stCxn id="169" idx="3"/>
              </p:cNvCxnSpPr>
              <p:nvPr/>
            </p:nvCxnSpPr>
            <p:spPr>
              <a:xfrm flipV="1">
                <a:off x="8001024" y="357166"/>
                <a:ext cx="785818" cy="2357454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3" name="TextBox 252"/>
              <p:cNvSpPr txBox="1"/>
              <p:nvPr/>
            </p:nvSpPr>
            <p:spPr>
              <a:xfrm>
                <a:off x="8215338" y="2571744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RO, UKK</a:t>
                </a:r>
                <a:endParaRPr lang="hr-HR" sz="900" i="1" dirty="0"/>
              </a:p>
            </p:txBody>
          </p:sp>
          <p:cxnSp>
            <p:nvCxnSpPr>
              <p:cNvPr id="254" name="Elbow Connector 253"/>
              <p:cNvCxnSpPr>
                <a:stCxn id="172" idx="1"/>
              </p:cNvCxnSpPr>
              <p:nvPr/>
            </p:nvCxnSpPr>
            <p:spPr>
              <a:xfrm rot="10800000" flipV="1">
                <a:off x="3143240" y="3214686"/>
                <a:ext cx="3429024" cy="785818"/>
              </a:xfrm>
              <a:prstGeom prst="bentConnector3">
                <a:avLst>
                  <a:gd name="adj1" fmla="val 26389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5" name="TextBox 254"/>
              <p:cNvSpPr txBox="1"/>
              <p:nvPr/>
            </p:nvSpPr>
            <p:spPr>
              <a:xfrm>
                <a:off x="5286380" y="3857628"/>
                <a:ext cx="357190" cy="1428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RO</a:t>
                </a:r>
                <a:endParaRPr lang="hr-HR" sz="900" i="1" dirty="0"/>
              </a:p>
            </p:txBody>
          </p:sp>
          <p:cxnSp>
            <p:nvCxnSpPr>
              <p:cNvPr id="256" name="Elbow Connector 255"/>
              <p:cNvCxnSpPr>
                <a:stCxn id="173" idx="1"/>
              </p:cNvCxnSpPr>
              <p:nvPr/>
            </p:nvCxnSpPr>
            <p:spPr>
              <a:xfrm rot="10800000" flipV="1">
                <a:off x="3143240" y="4143380"/>
                <a:ext cx="3214710" cy="142876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7" name="TextBox 256"/>
              <p:cNvSpPr txBox="1"/>
              <p:nvPr/>
            </p:nvSpPr>
            <p:spPr>
              <a:xfrm>
                <a:off x="4429124" y="4143380"/>
                <a:ext cx="357190" cy="1428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BI</a:t>
                </a:r>
                <a:endParaRPr lang="hr-HR" sz="900" i="1" dirty="0"/>
              </a:p>
            </p:txBody>
          </p:sp>
          <p:cxnSp>
            <p:nvCxnSpPr>
              <p:cNvPr id="258" name="Shape 257"/>
              <p:cNvCxnSpPr>
                <a:stCxn id="175" idx="1"/>
                <a:endCxn id="174" idx="2"/>
              </p:cNvCxnSpPr>
              <p:nvPr/>
            </p:nvCxnSpPr>
            <p:spPr>
              <a:xfrm rot="10800000">
                <a:off x="2571736" y="4357695"/>
                <a:ext cx="2286016" cy="35719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9" name="TextBox 258"/>
              <p:cNvSpPr txBox="1"/>
              <p:nvPr/>
            </p:nvSpPr>
            <p:spPr>
              <a:xfrm>
                <a:off x="2571736" y="4357694"/>
                <a:ext cx="500066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Virman</a:t>
                </a:r>
                <a:endParaRPr lang="hr-HR" sz="900" i="1" dirty="0"/>
              </a:p>
            </p:txBody>
          </p:sp>
          <p:cxnSp>
            <p:nvCxnSpPr>
              <p:cNvPr id="260" name="Elbow Connector 259"/>
              <p:cNvCxnSpPr>
                <a:stCxn id="160" idx="1"/>
                <a:endCxn id="174" idx="1"/>
              </p:cNvCxnSpPr>
              <p:nvPr/>
            </p:nvCxnSpPr>
            <p:spPr>
              <a:xfrm rot="10800000" flipH="1">
                <a:off x="1500166" y="4143381"/>
                <a:ext cx="500066" cy="750099"/>
              </a:xfrm>
              <a:prstGeom prst="bentConnector3">
                <a:avLst>
                  <a:gd name="adj1" fmla="val -45714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1" name="TextBox 260"/>
              <p:cNvSpPr txBox="1"/>
              <p:nvPr/>
            </p:nvSpPr>
            <p:spPr>
              <a:xfrm>
                <a:off x="1285852" y="4143380"/>
                <a:ext cx="571504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Bankovni izvod</a:t>
                </a:r>
                <a:endParaRPr lang="hr-HR" sz="900" i="1" dirty="0"/>
              </a:p>
            </p:txBody>
          </p:sp>
          <p:cxnSp>
            <p:nvCxnSpPr>
              <p:cNvPr id="262" name="Elbow Connector 328"/>
              <p:cNvCxnSpPr>
                <a:endCxn id="174" idx="1"/>
              </p:cNvCxnSpPr>
              <p:nvPr/>
            </p:nvCxnSpPr>
            <p:spPr>
              <a:xfrm rot="16200000" flipH="1">
                <a:off x="-714412" y="1428736"/>
                <a:ext cx="3714776" cy="1714512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3" name="TextBox 262"/>
              <p:cNvSpPr txBox="1"/>
              <p:nvPr/>
            </p:nvSpPr>
            <p:spPr>
              <a:xfrm>
                <a:off x="214282" y="4000504"/>
                <a:ext cx="357190" cy="1428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RO D</a:t>
                </a:r>
                <a:endParaRPr lang="hr-HR" sz="900" i="1" dirty="0"/>
              </a:p>
            </p:txBody>
          </p:sp>
          <p:cxnSp>
            <p:nvCxnSpPr>
              <p:cNvPr id="264" name="Shape 263"/>
              <p:cNvCxnSpPr>
                <a:stCxn id="176" idx="2"/>
                <a:endCxn id="175" idx="3"/>
              </p:cNvCxnSpPr>
              <p:nvPr/>
            </p:nvCxnSpPr>
            <p:spPr>
              <a:xfrm rot="5400000">
                <a:off x="7072331" y="3143248"/>
                <a:ext cx="35719" cy="2464611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5" name="TextBox 264"/>
              <p:cNvSpPr txBox="1"/>
              <p:nvPr/>
            </p:nvSpPr>
            <p:spPr>
              <a:xfrm>
                <a:off x="6572264" y="4357694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Zaposlenik</a:t>
                </a:r>
                <a:endParaRPr lang="hr-HR" sz="900" i="1" dirty="0"/>
              </a:p>
            </p:txBody>
          </p:sp>
          <p:cxnSp>
            <p:nvCxnSpPr>
              <p:cNvPr id="266" name="Shape 265"/>
              <p:cNvCxnSpPr>
                <a:stCxn id="160" idx="3"/>
                <a:endCxn id="175" idx="2"/>
              </p:cNvCxnSpPr>
              <p:nvPr/>
            </p:nvCxnSpPr>
            <p:spPr>
              <a:xfrm flipV="1">
                <a:off x="2714612" y="4572008"/>
                <a:ext cx="2643206" cy="321471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7" name="TextBox 266"/>
              <p:cNvSpPr txBox="1"/>
              <p:nvPr/>
            </p:nvSpPr>
            <p:spPr>
              <a:xfrm>
                <a:off x="4857752" y="4643446"/>
                <a:ext cx="571504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Bankovni izvod</a:t>
                </a:r>
                <a:endParaRPr lang="hr-HR" sz="900" i="1" dirty="0"/>
              </a:p>
            </p:txBody>
          </p:sp>
          <p:cxnSp>
            <p:nvCxnSpPr>
              <p:cNvPr id="268" name="Elbow Connector 267"/>
              <p:cNvCxnSpPr/>
              <p:nvPr/>
            </p:nvCxnSpPr>
            <p:spPr>
              <a:xfrm>
                <a:off x="428596" y="428604"/>
                <a:ext cx="4429156" cy="4143404"/>
              </a:xfrm>
              <a:prstGeom prst="bentConnector3">
                <a:avLst>
                  <a:gd name="adj1" fmla="val -5268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9" name="TextBox 268"/>
              <p:cNvSpPr txBox="1"/>
              <p:nvPr/>
            </p:nvSpPr>
            <p:spPr>
              <a:xfrm>
                <a:off x="142844" y="4429132"/>
                <a:ext cx="357190" cy="1428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RO D</a:t>
                </a:r>
                <a:endParaRPr lang="hr-HR" sz="900" i="1" dirty="0"/>
              </a:p>
            </p:txBody>
          </p:sp>
          <p:cxnSp>
            <p:nvCxnSpPr>
              <p:cNvPr id="270" name="Elbow Connector 269"/>
              <p:cNvCxnSpPr>
                <a:stCxn id="174" idx="3"/>
                <a:endCxn id="161" idx="1"/>
              </p:cNvCxnSpPr>
              <p:nvPr/>
            </p:nvCxnSpPr>
            <p:spPr>
              <a:xfrm>
                <a:off x="3143240" y="4143380"/>
                <a:ext cx="3357586" cy="892975"/>
              </a:xfrm>
              <a:prstGeom prst="bentConnector3">
                <a:avLst>
                  <a:gd name="adj1" fmla="val 14539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1" name="TextBox 270"/>
              <p:cNvSpPr txBox="1"/>
              <p:nvPr/>
            </p:nvSpPr>
            <p:spPr>
              <a:xfrm>
                <a:off x="3643306" y="4929198"/>
                <a:ext cx="571504" cy="138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hr-HR" sz="900" i="1" dirty="0" smtClean="0"/>
                  <a:t>Temeljnica</a:t>
                </a:r>
                <a:endParaRPr lang="hr-HR" sz="900" i="1" dirty="0"/>
              </a:p>
            </p:txBody>
          </p:sp>
          <p:sp>
            <p:nvSpPr>
              <p:cNvPr id="272" name="Oval 271"/>
              <p:cNvSpPr/>
              <p:nvPr/>
            </p:nvSpPr>
            <p:spPr>
              <a:xfrm>
                <a:off x="8429652" y="4500570"/>
                <a:ext cx="571504" cy="50006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000" i="1" dirty="0" smtClean="0"/>
                  <a:t>zap</a:t>
                </a:r>
                <a:endParaRPr lang="hr-HR" sz="1000" i="1" dirty="0"/>
              </a:p>
            </p:txBody>
          </p:sp>
          <p:cxnSp>
            <p:nvCxnSpPr>
              <p:cNvPr id="273" name="Straight Connector 272"/>
              <p:cNvCxnSpPr>
                <a:stCxn id="176" idx="2"/>
                <a:endCxn id="272" idx="0"/>
              </p:cNvCxnSpPr>
              <p:nvPr/>
            </p:nvCxnSpPr>
            <p:spPr>
              <a:xfrm rot="16200000" flipH="1">
                <a:off x="8447511" y="4232677"/>
                <a:ext cx="142876" cy="39290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4" name="Oval 273"/>
              <p:cNvSpPr/>
              <p:nvPr/>
            </p:nvSpPr>
            <p:spPr>
              <a:xfrm>
                <a:off x="642910" y="2214554"/>
                <a:ext cx="500066" cy="428628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000" dirty="0" smtClean="0"/>
                  <a:t>pz</a:t>
                </a:r>
                <a:endParaRPr lang="hr-HR" sz="1000" dirty="0"/>
              </a:p>
            </p:txBody>
          </p:sp>
          <p:cxnSp>
            <p:nvCxnSpPr>
              <p:cNvPr id="275" name="Straight Connector 274"/>
              <p:cNvCxnSpPr>
                <a:stCxn id="274" idx="5"/>
                <a:endCxn id="167" idx="1"/>
              </p:cNvCxnSpPr>
              <p:nvPr/>
            </p:nvCxnSpPr>
            <p:spPr>
              <a:xfrm rot="16200000" flipH="1">
                <a:off x="1575040" y="2075113"/>
                <a:ext cx="205647" cy="121624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9" name="Shape 138"/>
            <p:cNvCxnSpPr/>
            <p:nvPr/>
          </p:nvCxnSpPr>
          <p:spPr>
            <a:xfrm rot="16200000" flipV="1">
              <a:off x="6804438" y="1696628"/>
              <a:ext cx="928694" cy="678661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Shape 275"/>
            <p:cNvCxnSpPr/>
            <p:nvPr/>
          </p:nvCxnSpPr>
          <p:spPr>
            <a:xfrm rot="10800000" flipV="1">
              <a:off x="6536546" y="357166"/>
              <a:ext cx="1321603" cy="1000132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7" name="TextBox 276"/>
            <p:cNvSpPr txBox="1"/>
            <p:nvPr/>
          </p:nvSpPr>
          <p:spPr>
            <a:xfrm>
              <a:off x="6786578" y="357166"/>
              <a:ext cx="571504" cy="1384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hr-HR" sz="900" i="1" dirty="0" smtClean="0"/>
                <a:t>Nar. kupca</a:t>
              </a:r>
              <a:endParaRPr lang="hr-HR" sz="900" i="1" dirty="0"/>
            </a:p>
          </p:txBody>
        </p:sp>
        <p:sp>
          <p:nvSpPr>
            <p:cNvPr id="279" name="TextBox 278"/>
            <p:cNvSpPr txBox="1"/>
            <p:nvPr/>
          </p:nvSpPr>
          <p:spPr>
            <a:xfrm>
              <a:off x="7072330" y="1714488"/>
              <a:ext cx="571504" cy="1384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hr-HR" sz="900" i="1" smtClean="0"/>
                <a:t>RO</a:t>
              </a:r>
              <a:endParaRPr lang="hr-HR" sz="900" i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9.80574E-7 L -0.00382 0.2141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34400" cy="714380"/>
          </a:xfrm>
        </p:spPr>
        <p:txBody>
          <a:bodyPr>
            <a:normAutofit fontScale="90000"/>
          </a:bodyPr>
          <a:lstStyle/>
          <a:p>
            <a:r>
              <a:rPr lang="hr-HR" sz="2400" b="1" dirty="0" err="1" smtClean="0"/>
              <a:t>D</a:t>
            </a:r>
            <a:r>
              <a:rPr lang="hr-HR" sz="2400" dirty="0" err="1" smtClean="0"/>
              <a:t>ata</a:t>
            </a:r>
            <a:r>
              <a:rPr lang="hr-HR" sz="2400" b="1" dirty="0" err="1" smtClean="0"/>
              <a:t>F</a:t>
            </a:r>
            <a:r>
              <a:rPr lang="hr-HR" sz="2400" dirty="0" err="1" smtClean="0"/>
              <a:t>low</a:t>
            </a:r>
            <a:r>
              <a:rPr lang="hr-HR" sz="2400" b="1" dirty="0" err="1" smtClean="0"/>
              <a:t>D</a:t>
            </a:r>
            <a:r>
              <a:rPr lang="hr-HR" sz="2400" dirty="0" err="1" smtClean="0"/>
              <a:t>iagram</a:t>
            </a:r>
            <a:r>
              <a:rPr lang="hr-HR" sz="2400" dirty="0" smtClean="0"/>
              <a:t/>
            </a:r>
            <a:br>
              <a:rPr lang="hr-HR" sz="2400" dirty="0" smtClean="0"/>
            </a:br>
            <a:r>
              <a:rPr lang="hr-HR" sz="2400" dirty="0" smtClean="0"/>
              <a:t>(PRODAJA - kontekst)</a:t>
            </a:r>
            <a:endParaRPr lang="hr-HR" sz="2400" dirty="0"/>
          </a:p>
        </p:txBody>
      </p:sp>
      <p:grpSp>
        <p:nvGrpSpPr>
          <p:cNvPr id="3" name="Group 11"/>
          <p:cNvGrpSpPr/>
          <p:nvPr/>
        </p:nvGrpSpPr>
        <p:grpSpPr>
          <a:xfrm>
            <a:off x="357158" y="1357298"/>
            <a:ext cx="1500198" cy="428628"/>
            <a:chOff x="500034" y="1571612"/>
            <a:chExt cx="1500198" cy="930282"/>
          </a:xfrm>
        </p:grpSpPr>
        <p:grpSp>
          <p:nvGrpSpPr>
            <p:cNvPr id="7" name="Group 9"/>
            <p:cNvGrpSpPr/>
            <p:nvPr/>
          </p:nvGrpSpPr>
          <p:grpSpPr>
            <a:xfrm>
              <a:off x="500034" y="1571612"/>
              <a:ext cx="1500198" cy="930282"/>
              <a:chOff x="500034" y="1571612"/>
              <a:chExt cx="1500198" cy="930282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500034" y="1571612"/>
                <a:ext cx="1500198" cy="9286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tlCol="0" anchor="ctr"/>
              <a:lstStyle/>
              <a:p>
                <a:pPr algn="ctr"/>
                <a:endParaRPr lang="hr-HR" sz="1200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500034" y="1571612"/>
                <a:ext cx="428628" cy="928694"/>
              </a:xfrm>
              <a:prstGeom prst="rect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tlCol="0" anchor="ctr"/>
              <a:lstStyle/>
              <a:p>
                <a:pPr algn="ctr"/>
                <a:endParaRPr lang="hr-HR" sz="1200"/>
              </a:p>
            </p:txBody>
          </p:sp>
          <p:cxnSp>
            <p:nvCxnSpPr>
              <p:cNvPr id="8" name="Straight Connector 7"/>
              <p:cNvCxnSpPr/>
              <p:nvPr/>
            </p:nvCxnSpPr>
            <p:spPr>
              <a:xfrm>
                <a:off x="928662" y="1571612"/>
                <a:ext cx="1071570" cy="1588"/>
              </a:xfrm>
              <a:prstGeom prst="line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>
                <a:off x="928662" y="2500306"/>
                <a:ext cx="1071570" cy="1588"/>
              </a:xfrm>
              <a:prstGeom prst="line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10"/>
            <p:cNvSpPr txBox="1"/>
            <p:nvPr/>
          </p:nvSpPr>
          <p:spPr>
            <a:xfrm>
              <a:off x="1071538" y="1857363"/>
              <a:ext cx="785818" cy="500991"/>
            </a:xfrm>
            <a:prstGeom prst="rect">
              <a:avLst/>
            </a:prstGeom>
            <a:noFill/>
          </p:spPr>
          <p:txBody>
            <a:bodyPr wrap="square" lIns="0" tIns="0" rtlCol="0">
              <a:spAutoFit/>
            </a:bodyPr>
            <a:lstStyle/>
            <a:p>
              <a:r>
                <a:rPr lang="hr-HR" sz="1200" dirty="0" smtClean="0"/>
                <a:t>Artikl</a:t>
              </a:r>
              <a:endParaRPr lang="hr-HR" sz="1200" dirty="0"/>
            </a:p>
          </p:txBody>
        </p:sp>
      </p:grpSp>
      <p:grpSp>
        <p:nvGrpSpPr>
          <p:cNvPr id="10" name="Group 12"/>
          <p:cNvGrpSpPr/>
          <p:nvPr/>
        </p:nvGrpSpPr>
        <p:grpSpPr>
          <a:xfrm>
            <a:off x="357158" y="2285992"/>
            <a:ext cx="1500198" cy="428628"/>
            <a:chOff x="500034" y="1571612"/>
            <a:chExt cx="1500198" cy="930282"/>
          </a:xfrm>
        </p:grpSpPr>
        <p:grpSp>
          <p:nvGrpSpPr>
            <p:cNvPr id="12" name="Group 9"/>
            <p:cNvGrpSpPr/>
            <p:nvPr/>
          </p:nvGrpSpPr>
          <p:grpSpPr>
            <a:xfrm>
              <a:off x="500034" y="1571612"/>
              <a:ext cx="1500198" cy="930282"/>
              <a:chOff x="500034" y="1571612"/>
              <a:chExt cx="1500198" cy="930282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500034" y="1571612"/>
                <a:ext cx="1500198" cy="9286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tlCol="0" anchor="ctr"/>
              <a:lstStyle/>
              <a:p>
                <a:pPr algn="ctr"/>
                <a:endParaRPr lang="hr-HR" sz="120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500034" y="1571612"/>
                <a:ext cx="428628" cy="928694"/>
              </a:xfrm>
              <a:prstGeom prst="rect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tlCol="0" anchor="ctr"/>
              <a:lstStyle/>
              <a:p>
                <a:pPr algn="ctr"/>
                <a:endParaRPr lang="hr-HR" sz="1200"/>
              </a:p>
            </p:txBody>
          </p:sp>
          <p:cxnSp>
            <p:nvCxnSpPr>
              <p:cNvPr id="18" name="Straight Connector 17"/>
              <p:cNvCxnSpPr/>
              <p:nvPr/>
            </p:nvCxnSpPr>
            <p:spPr>
              <a:xfrm>
                <a:off x="928662" y="1571612"/>
                <a:ext cx="1071570" cy="1588"/>
              </a:xfrm>
              <a:prstGeom prst="line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928662" y="2500306"/>
                <a:ext cx="1071570" cy="1588"/>
              </a:xfrm>
              <a:prstGeom prst="line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/>
            <p:cNvSpPr txBox="1"/>
            <p:nvPr/>
          </p:nvSpPr>
          <p:spPr>
            <a:xfrm>
              <a:off x="1071538" y="1857363"/>
              <a:ext cx="857256" cy="500991"/>
            </a:xfrm>
            <a:prstGeom prst="rect">
              <a:avLst/>
            </a:prstGeom>
            <a:noFill/>
          </p:spPr>
          <p:txBody>
            <a:bodyPr wrap="square" lIns="0" tIns="0" rtlCol="0">
              <a:spAutoFit/>
            </a:bodyPr>
            <a:lstStyle/>
            <a:p>
              <a:r>
                <a:rPr lang="hr-HR" sz="1200" dirty="0" smtClean="0"/>
                <a:t>Zaposlenik</a:t>
              </a:r>
              <a:endParaRPr lang="hr-HR" sz="1200" dirty="0"/>
            </a:p>
          </p:txBody>
        </p:sp>
      </p:grpSp>
      <p:grpSp>
        <p:nvGrpSpPr>
          <p:cNvPr id="13" name="Group 19"/>
          <p:cNvGrpSpPr/>
          <p:nvPr/>
        </p:nvGrpSpPr>
        <p:grpSpPr>
          <a:xfrm>
            <a:off x="357158" y="3143248"/>
            <a:ext cx="1500198" cy="428628"/>
            <a:chOff x="500034" y="1571612"/>
            <a:chExt cx="1500198" cy="930282"/>
          </a:xfrm>
        </p:grpSpPr>
        <p:grpSp>
          <p:nvGrpSpPr>
            <p:cNvPr id="14" name="Group 9"/>
            <p:cNvGrpSpPr/>
            <p:nvPr/>
          </p:nvGrpSpPr>
          <p:grpSpPr>
            <a:xfrm>
              <a:off x="500034" y="1571612"/>
              <a:ext cx="1500198" cy="930282"/>
              <a:chOff x="500034" y="1571612"/>
              <a:chExt cx="1500198" cy="930282"/>
            </a:xfrm>
          </p:grpSpPr>
          <p:sp>
            <p:nvSpPr>
              <p:cNvPr id="23" name="Rectangle 22"/>
              <p:cNvSpPr/>
              <p:nvPr/>
            </p:nvSpPr>
            <p:spPr>
              <a:xfrm>
                <a:off x="500034" y="1571612"/>
                <a:ext cx="1500198" cy="9286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tlCol="0" anchor="ctr"/>
              <a:lstStyle/>
              <a:p>
                <a:pPr algn="ctr"/>
                <a:endParaRPr lang="hr-HR" sz="1200"/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500034" y="1571612"/>
                <a:ext cx="428628" cy="928694"/>
              </a:xfrm>
              <a:prstGeom prst="rect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tlCol="0" anchor="ctr"/>
              <a:lstStyle/>
              <a:p>
                <a:pPr algn="ctr"/>
                <a:endParaRPr lang="hr-HR" sz="1200"/>
              </a:p>
            </p:txBody>
          </p:sp>
          <p:cxnSp>
            <p:nvCxnSpPr>
              <p:cNvPr id="25" name="Straight Connector 24"/>
              <p:cNvCxnSpPr/>
              <p:nvPr/>
            </p:nvCxnSpPr>
            <p:spPr>
              <a:xfrm>
                <a:off x="928662" y="1571612"/>
                <a:ext cx="1071570" cy="1588"/>
              </a:xfrm>
              <a:prstGeom prst="line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>
                <a:off x="928662" y="2500306"/>
                <a:ext cx="1071570" cy="1588"/>
              </a:xfrm>
              <a:prstGeom prst="line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TextBox 21"/>
            <p:cNvSpPr txBox="1"/>
            <p:nvPr/>
          </p:nvSpPr>
          <p:spPr>
            <a:xfrm>
              <a:off x="1071538" y="1857363"/>
              <a:ext cx="928694" cy="500991"/>
            </a:xfrm>
            <a:prstGeom prst="rect">
              <a:avLst/>
            </a:prstGeom>
            <a:noFill/>
          </p:spPr>
          <p:txBody>
            <a:bodyPr wrap="square" lIns="0" tIns="0" rtlCol="0">
              <a:spAutoFit/>
            </a:bodyPr>
            <a:lstStyle/>
            <a:p>
              <a:r>
                <a:rPr lang="hr-HR" sz="1200" dirty="0" smtClean="0"/>
                <a:t>Ugovor s PP</a:t>
              </a:r>
              <a:endParaRPr lang="hr-HR" sz="1200" dirty="0"/>
            </a:p>
          </p:txBody>
        </p:sp>
      </p:grpSp>
      <p:grpSp>
        <p:nvGrpSpPr>
          <p:cNvPr id="20" name="Group 26"/>
          <p:cNvGrpSpPr/>
          <p:nvPr/>
        </p:nvGrpSpPr>
        <p:grpSpPr>
          <a:xfrm>
            <a:off x="7286644" y="1285860"/>
            <a:ext cx="1500198" cy="642942"/>
            <a:chOff x="500034" y="1571612"/>
            <a:chExt cx="1500198" cy="930282"/>
          </a:xfrm>
        </p:grpSpPr>
        <p:grpSp>
          <p:nvGrpSpPr>
            <p:cNvPr id="21" name="Group 9"/>
            <p:cNvGrpSpPr/>
            <p:nvPr/>
          </p:nvGrpSpPr>
          <p:grpSpPr>
            <a:xfrm>
              <a:off x="500034" y="1571612"/>
              <a:ext cx="1500198" cy="930282"/>
              <a:chOff x="500034" y="1571612"/>
              <a:chExt cx="1500198" cy="930282"/>
            </a:xfrm>
          </p:grpSpPr>
          <p:sp>
            <p:nvSpPr>
              <p:cNvPr id="30" name="Rectangle 29"/>
              <p:cNvSpPr/>
              <p:nvPr/>
            </p:nvSpPr>
            <p:spPr>
              <a:xfrm>
                <a:off x="500034" y="1571612"/>
                <a:ext cx="1500198" cy="9286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tlCol="0" anchor="ctr"/>
              <a:lstStyle/>
              <a:p>
                <a:pPr algn="ctr"/>
                <a:endParaRPr lang="hr-HR" sz="1200"/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500034" y="1571612"/>
                <a:ext cx="428628" cy="928694"/>
              </a:xfrm>
              <a:prstGeom prst="rect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tlCol="0" anchor="ctr"/>
              <a:lstStyle/>
              <a:p>
                <a:pPr algn="ctr"/>
                <a:endParaRPr lang="hr-HR" sz="1200"/>
              </a:p>
            </p:txBody>
          </p:sp>
          <p:cxnSp>
            <p:nvCxnSpPr>
              <p:cNvPr id="32" name="Straight Connector 31"/>
              <p:cNvCxnSpPr/>
              <p:nvPr/>
            </p:nvCxnSpPr>
            <p:spPr>
              <a:xfrm>
                <a:off x="928662" y="1571612"/>
                <a:ext cx="1071570" cy="1588"/>
              </a:xfrm>
              <a:prstGeom prst="line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928662" y="2500306"/>
                <a:ext cx="1071570" cy="1588"/>
              </a:xfrm>
              <a:prstGeom prst="line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TextBox 28"/>
            <p:cNvSpPr txBox="1"/>
            <p:nvPr/>
          </p:nvSpPr>
          <p:spPr>
            <a:xfrm>
              <a:off x="1071538" y="1726659"/>
              <a:ext cx="785818" cy="333994"/>
            </a:xfrm>
            <a:prstGeom prst="rect">
              <a:avLst/>
            </a:prstGeom>
            <a:noFill/>
          </p:spPr>
          <p:txBody>
            <a:bodyPr wrap="square" lIns="0" tIns="0" rtlCol="0">
              <a:spAutoFit/>
            </a:bodyPr>
            <a:lstStyle/>
            <a:p>
              <a:r>
                <a:rPr lang="hr-HR" sz="1200" dirty="0" smtClean="0"/>
                <a:t>Ponuda</a:t>
              </a:r>
              <a:endParaRPr lang="hr-HR" sz="1200" dirty="0"/>
            </a:p>
          </p:txBody>
        </p:sp>
      </p:grpSp>
      <p:grpSp>
        <p:nvGrpSpPr>
          <p:cNvPr id="27" name="Group 33"/>
          <p:cNvGrpSpPr/>
          <p:nvPr/>
        </p:nvGrpSpPr>
        <p:grpSpPr>
          <a:xfrm>
            <a:off x="7286644" y="2428868"/>
            <a:ext cx="1500198" cy="928694"/>
            <a:chOff x="500034" y="1571612"/>
            <a:chExt cx="1500198" cy="930282"/>
          </a:xfrm>
        </p:grpSpPr>
        <p:grpSp>
          <p:nvGrpSpPr>
            <p:cNvPr id="28" name="Group 9"/>
            <p:cNvGrpSpPr/>
            <p:nvPr/>
          </p:nvGrpSpPr>
          <p:grpSpPr>
            <a:xfrm>
              <a:off x="500034" y="1571612"/>
              <a:ext cx="1500198" cy="930282"/>
              <a:chOff x="500034" y="1571612"/>
              <a:chExt cx="1500198" cy="930282"/>
            </a:xfrm>
          </p:grpSpPr>
          <p:sp>
            <p:nvSpPr>
              <p:cNvPr id="37" name="Rectangle 36"/>
              <p:cNvSpPr/>
              <p:nvPr/>
            </p:nvSpPr>
            <p:spPr>
              <a:xfrm>
                <a:off x="500034" y="1571612"/>
                <a:ext cx="1500198" cy="9286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tlCol="0" anchor="ctr"/>
              <a:lstStyle/>
              <a:p>
                <a:pPr algn="ctr"/>
                <a:endParaRPr lang="hr-HR" sz="1200"/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500034" y="1571612"/>
                <a:ext cx="428628" cy="928694"/>
              </a:xfrm>
              <a:prstGeom prst="rect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tlCol="0" anchor="ctr"/>
              <a:lstStyle/>
              <a:p>
                <a:pPr algn="ctr"/>
                <a:endParaRPr lang="hr-HR" sz="1200"/>
              </a:p>
            </p:txBody>
          </p:sp>
          <p:cxnSp>
            <p:nvCxnSpPr>
              <p:cNvPr id="39" name="Straight Connector 38"/>
              <p:cNvCxnSpPr/>
              <p:nvPr/>
            </p:nvCxnSpPr>
            <p:spPr>
              <a:xfrm>
                <a:off x="928662" y="1571612"/>
                <a:ext cx="1071570" cy="1588"/>
              </a:xfrm>
              <a:prstGeom prst="line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>
                <a:off x="928662" y="2500306"/>
                <a:ext cx="1071570" cy="1588"/>
              </a:xfrm>
              <a:prstGeom prst="line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TextBox 35"/>
            <p:cNvSpPr txBox="1"/>
            <p:nvPr/>
          </p:nvSpPr>
          <p:spPr>
            <a:xfrm>
              <a:off x="1071538" y="1714732"/>
              <a:ext cx="857256" cy="601190"/>
            </a:xfrm>
            <a:prstGeom prst="rect">
              <a:avLst/>
            </a:prstGeom>
            <a:noFill/>
          </p:spPr>
          <p:txBody>
            <a:bodyPr wrap="square" lIns="0" tIns="0" rtlCol="0">
              <a:spAutoFit/>
            </a:bodyPr>
            <a:lstStyle/>
            <a:p>
              <a:pPr algn="ctr"/>
              <a:r>
                <a:rPr lang="hr-HR" sz="1200" dirty="0" smtClean="0"/>
                <a:t>Nalog za izdavanje robe</a:t>
              </a:r>
              <a:endParaRPr lang="hr-HR" sz="1200" dirty="0"/>
            </a:p>
          </p:txBody>
        </p:sp>
      </p:grpSp>
      <p:grpSp>
        <p:nvGrpSpPr>
          <p:cNvPr id="34" name="Group 40"/>
          <p:cNvGrpSpPr/>
          <p:nvPr/>
        </p:nvGrpSpPr>
        <p:grpSpPr>
          <a:xfrm>
            <a:off x="7286644" y="3929066"/>
            <a:ext cx="1500198" cy="642942"/>
            <a:chOff x="500034" y="1571612"/>
            <a:chExt cx="1500198" cy="930282"/>
          </a:xfrm>
        </p:grpSpPr>
        <p:grpSp>
          <p:nvGrpSpPr>
            <p:cNvPr id="35" name="Group 9"/>
            <p:cNvGrpSpPr/>
            <p:nvPr/>
          </p:nvGrpSpPr>
          <p:grpSpPr>
            <a:xfrm>
              <a:off x="500034" y="1571612"/>
              <a:ext cx="1500198" cy="930282"/>
              <a:chOff x="500034" y="1571612"/>
              <a:chExt cx="1500198" cy="930282"/>
            </a:xfrm>
          </p:grpSpPr>
          <p:sp>
            <p:nvSpPr>
              <p:cNvPr id="44" name="Rectangle 43"/>
              <p:cNvSpPr/>
              <p:nvPr/>
            </p:nvSpPr>
            <p:spPr>
              <a:xfrm>
                <a:off x="500034" y="1571612"/>
                <a:ext cx="1500198" cy="9286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tlCol="0" anchor="ctr"/>
              <a:lstStyle/>
              <a:p>
                <a:pPr algn="ctr"/>
                <a:endParaRPr lang="hr-HR" sz="1200"/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500034" y="1571612"/>
                <a:ext cx="428628" cy="928694"/>
              </a:xfrm>
              <a:prstGeom prst="rect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tlCol="0" anchor="ctr"/>
              <a:lstStyle/>
              <a:p>
                <a:pPr algn="ctr"/>
                <a:endParaRPr lang="hr-HR" sz="1200"/>
              </a:p>
            </p:txBody>
          </p:sp>
          <p:cxnSp>
            <p:nvCxnSpPr>
              <p:cNvPr id="46" name="Straight Connector 45"/>
              <p:cNvCxnSpPr/>
              <p:nvPr/>
            </p:nvCxnSpPr>
            <p:spPr>
              <a:xfrm>
                <a:off x="928662" y="1571612"/>
                <a:ext cx="1071570" cy="1588"/>
              </a:xfrm>
              <a:prstGeom prst="line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>
                <a:off x="928662" y="2500306"/>
                <a:ext cx="1071570" cy="1588"/>
              </a:xfrm>
              <a:prstGeom prst="line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Box 42"/>
            <p:cNvSpPr txBox="1"/>
            <p:nvPr/>
          </p:nvSpPr>
          <p:spPr>
            <a:xfrm>
              <a:off x="1000100" y="1778341"/>
              <a:ext cx="928694" cy="601190"/>
            </a:xfrm>
            <a:prstGeom prst="rect">
              <a:avLst/>
            </a:prstGeom>
            <a:noFill/>
          </p:spPr>
          <p:txBody>
            <a:bodyPr wrap="square" lIns="0" tIns="0" rtlCol="0">
              <a:spAutoFit/>
            </a:bodyPr>
            <a:lstStyle/>
            <a:p>
              <a:pPr algn="ctr"/>
              <a:r>
                <a:rPr lang="hr-HR" sz="1200" dirty="0" smtClean="0"/>
                <a:t>Račun - otpremnica</a:t>
              </a:r>
              <a:endParaRPr lang="hr-HR" sz="1200" dirty="0"/>
            </a:p>
          </p:txBody>
        </p:sp>
      </p:grpSp>
      <p:grpSp>
        <p:nvGrpSpPr>
          <p:cNvPr id="41" name="Group 47"/>
          <p:cNvGrpSpPr/>
          <p:nvPr/>
        </p:nvGrpSpPr>
        <p:grpSpPr>
          <a:xfrm>
            <a:off x="7286644" y="5143512"/>
            <a:ext cx="1571636" cy="928694"/>
            <a:chOff x="500034" y="1571612"/>
            <a:chExt cx="1571636" cy="930282"/>
          </a:xfrm>
        </p:grpSpPr>
        <p:grpSp>
          <p:nvGrpSpPr>
            <p:cNvPr id="42" name="Group 9"/>
            <p:cNvGrpSpPr/>
            <p:nvPr/>
          </p:nvGrpSpPr>
          <p:grpSpPr>
            <a:xfrm>
              <a:off x="500034" y="1571612"/>
              <a:ext cx="1500198" cy="930282"/>
              <a:chOff x="500034" y="1571612"/>
              <a:chExt cx="1500198" cy="930282"/>
            </a:xfrm>
          </p:grpSpPr>
          <p:sp>
            <p:nvSpPr>
              <p:cNvPr id="51" name="Rectangle 50"/>
              <p:cNvSpPr/>
              <p:nvPr/>
            </p:nvSpPr>
            <p:spPr>
              <a:xfrm>
                <a:off x="500034" y="1571612"/>
                <a:ext cx="1500198" cy="9286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tlCol="0" anchor="ctr"/>
              <a:lstStyle/>
              <a:p>
                <a:pPr algn="ctr"/>
                <a:endParaRPr lang="hr-HR" sz="1200"/>
              </a:p>
            </p:txBody>
          </p:sp>
          <p:sp>
            <p:nvSpPr>
              <p:cNvPr id="52" name="Rectangle 51"/>
              <p:cNvSpPr/>
              <p:nvPr/>
            </p:nvSpPr>
            <p:spPr>
              <a:xfrm>
                <a:off x="500034" y="1571612"/>
                <a:ext cx="428628" cy="928694"/>
              </a:xfrm>
              <a:prstGeom prst="rect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tlCol="0" anchor="ctr"/>
              <a:lstStyle/>
              <a:p>
                <a:pPr algn="ctr"/>
                <a:endParaRPr lang="hr-HR" sz="1200"/>
              </a:p>
            </p:txBody>
          </p:sp>
          <p:cxnSp>
            <p:nvCxnSpPr>
              <p:cNvPr id="53" name="Straight Connector 52"/>
              <p:cNvCxnSpPr/>
              <p:nvPr/>
            </p:nvCxnSpPr>
            <p:spPr>
              <a:xfrm>
                <a:off x="928662" y="1571612"/>
                <a:ext cx="1071570" cy="1589"/>
              </a:xfrm>
              <a:prstGeom prst="line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>
                <a:off x="928662" y="2500306"/>
                <a:ext cx="1071570" cy="1588"/>
              </a:xfrm>
              <a:prstGeom prst="line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TextBox 49"/>
            <p:cNvSpPr txBox="1"/>
            <p:nvPr/>
          </p:nvSpPr>
          <p:spPr>
            <a:xfrm>
              <a:off x="1000100" y="1714732"/>
              <a:ext cx="1071570" cy="601190"/>
            </a:xfrm>
            <a:prstGeom prst="rect">
              <a:avLst/>
            </a:prstGeom>
            <a:noFill/>
          </p:spPr>
          <p:txBody>
            <a:bodyPr wrap="square" lIns="0" tIns="0" rtlCol="0">
              <a:spAutoFit/>
            </a:bodyPr>
            <a:lstStyle/>
            <a:p>
              <a:r>
                <a:rPr lang="hr-HR" sz="1200" dirty="0" smtClean="0"/>
                <a:t>Ugovor o kratkoročnom kreditu</a:t>
              </a:r>
              <a:endParaRPr lang="hr-HR" sz="1200" dirty="0"/>
            </a:p>
          </p:txBody>
        </p:sp>
      </p:grpSp>
      <p:grpSp>
        <p:nvGrpSpPr>
          <p:cNvPr id="48" name="Group 59"/>
          <p:cNvGrpSpPr/>
          <p:nvPr/>
        </p:nvGrpSpPr>
        <p:grpSpPr>
          <a:xfrm>
            <a:off x="357158" y="4000504"/>
            <a:ext cx="1643074" cy="1000132"/>
            <a:chOff x="428596" y="4000504"/>
            <a:chExt cx="1643074" cy="1000132"/>
          </a:xfrm>
        </p:grpSpPr>
        <p:grpSp>
          <p:nvGrpSpPr>
            <p:cNvPr id="49" name="Group 57"/>
            <p:cNvGrpSpPr/>
            <p:nvPr/>
          </p:nvGrpSpPr>
          <p:grpSpPr>
            <a:xfrm>
              <a:off x="428596" y="4000504"/>
              <a:ext cx="1643074" cy="1000132"/>
              <a:chOff x="428596" y="4000504"/>
              <a:chExt cx="1571636" cy="857256"/>
            </a:xfrm>
          </p:grpSpPr>
          <p:sp>
            <p:nvSpPr>
              <p:cNvPr id="56" name="Rectangle 55"/>
              <p:cNvSpPr/>
              <p:nvPr/>
            </p:nvSpPr>
            <p:spPr>
              <a:xfrm>
                <a:off x="500034" y="4143380"/>
                <a:ext cx="1500198" cy="714380"/>
              </a:xfrm>
              <a:prstGeom prst="rect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r-HR" sz="1200"/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428596" y="4000504"/>
                <a:ext cx="1500198" cy="714380"/>
              </a:xfrm>
              <a:prstGeom prst="rect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r-HR" sz="1200"/>
              </a:p>
            </p:txBody>
          </p:sp>
        </p:grpSp>
        <p:sp>
          <p:nvSpPr>
            <p:cNvPr id="59" name="TextBox 58"/>
            <p:cNvSpPr txBox="1"/>
            <p:nvPr/>
          </p:nvSpPr>
          <p:spPr>
            <a:xfrm>
              <a:off x="571472" y="4143380"/>
              <a:ext cx="12144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hr-HR" sz="1200" dirty="0" smtClean="0"/>
                <a:t>Narudžbenica kupca</a:t>
              </a:r>
              <a:endParaRPr lang="hr-HR" sz="1200" dirty="0"/>
            </a:p>
          </p:txBody>
        </p:sp>
      </p:grpSp>
      <p:grpSp>
        <p:nvGrpSpPr>
          <p:cNvPr id="55" name="Group 60"/>
          <p:cNvGrpSpPr/>
          <p:nvPr/>
        </p:nvGrpSpPr>
        <p:grpSpPr>
          <a:xfrm>
            <a:off x="357158" y="5143512"/>
            <a:ext cx="1643074" cy="1000132"/>
            <a:chOff x="428596" y="4000504"/>
            <a:chExt cx="1643074" cy="1000132"/>
          </a:xfrm>
        </p:grpSpPr>
        <p:grpSp>
          <p:nvGrpSpPr>
            <p:cNvPr id="58" name="Group 57"/>
            <p:cNvGrpSpPr/>
            <p:nvPr/>
          </p:nvGrpSpPr>
          <p:grpSpPr>
            <a:xfrm>
              <a:off x="428596" y="4000504"/>
              <a:ext cx="1643074" cy="1000132"/>
              <a:chOff x="428596" y="4000504"/>
              <a:chExt cx="1571636" cy="857256"/>
            </a:xfrm>
          </p:grpSpPr>
          <p:sp>
            <p:nvSpPr>
              <p:cNvPr id="64" name="Rectangle 63"/>
              <p:cNvSpPr/>
              <p:nvPr/>
            </p:nvSpPr>
            <p:spPr>
              <a:xfrm>
                <a:off x="500034" y="4143380"/>
                <a:ext cx="1500198" cy="714380"/>
              </a:xfrm>
              <a:prstGeom prst="rect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r-HR" sz="1200"/>
              </a:p>
            </p:txBody>
          </p:sp>
          <p:sp>
            <p:nvSpPr>
              <p:cNvPr id="65" name="Rectangle 64"/>
              <p:cNvSpPr/>
              <p:nvPr/>
            </p:nvSpPr>
            <p:spPr>
              <a:xfrm>
                <a:off x="428596" y="4000504"/>
                <a:ext cx="1500198" cy="714380"/>
              </a:xfrm>
              <a:prstGeom prst="rect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r-HR" sz="1200"/>
              </a:p>
            </p:txBody>
          </p:sp>
        </p:grpSp>
        <p:sp>
          <p:nvSpPr>
            <p:cNvPr id="63" name="TextBox 62"/>
            <p:cNvSpPr txBox="1"/>
            <p:nvPr/>
          </p:nvSpPr>
          <p:spPr>
            <a:xfrm>
              <a:off x="571472" y="4143380"/>
              <a:ext cx="12144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hr-HR" sz="1200" dirty="0" smtClean="0"/>
                <a:t>Zahtjev za ponudom</a:t>
              </a:r>
              <a:endParaRPr lang="hr-HR" sz="1200" dirty="0"/>
            </a:p>
          </p:txBody>
        </p:sp>
      </p:grpSp>
      <p:cxnSp>
        <p:nvCxnSpPr>
          <p:cNvPr id="67" name="Elbow Connector 66"/>
          <p:cNvCxnSpPr/>
          <p:nvPr/>
        </p:nvCxnSpPr>
        <p:spPr>
          <a:xfrm>
            <a:off x="1857356" y="1571246"/>
            <a:ext cx="1428760" cy="366"/>
          </a:xfrm>
          <a:prstGeom prst="bentConnector3">
            <a:avLst>
              <a:gd name="adj1" fmla="val 50000"/>
            </a:avLst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Elbow Connector 68"/>
          <p:cNvCxnSpPr/>
          <p:nvPr/>
        </p:nvCxnSpPr>
        <p:spPr>
          <a:xfrm>
            <a:off x="1857356" y="2499940"/>
            <a:ext cx="1357322" cy="366"/>
          </a:xfrm>
          <a:prstGeom prst="bentConnector3">
            <a:avLst>
              <a:gd name="adj1" fmla="val 50000"/>
            </a:avLst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/>
          <p:nvPr/>
        </p:nvCxnSpPr>
        <p:spPr>
          <a:xfrm>
            <a:off x="1857356" y="3390324"/>
            <a:ext cx="1357322" cy="38676"/>
          </a:xfrm>
          <a:prstGeom prst="bentConnector3">
            <a:avLst>
              <a:gd name="adj1" fmla="val 50000"/>
            </a:avLst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Elbow Connector 74"/>
          <p:cNvCxnSpPr/>
          <p:nvPr/>
        </p:nvCxnSpPr>
        <p:spPr>
          <a:xfrm flipV="1">
            <a:off x="2000232" y="4572008"/>
            <a:ext cx="1214446" cy="11907"/>
          </a:xfrm>
          <a:prstGeom prst="bentConnector3">
            <a:avLst>
              <a:gd name="adj1" fmla="val 50000"/>
            </a:avLst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Elbow Connector 76"/>
          <p:cNvCxnSpPr/>
          <p:nvPr/>
        </p:nvCxnSpPr>
        <p:spPr>
          <a:xfrm flipV="1">
            <a:off x="2000232" y="5715016"/>
            <a:ext cx="1214446" cy="11907"/>
          </a:xfrm>
          <a:prstGeom prst="bentConnector3">
            <a:avLst>
              <a:gd name="adj1" fmla="val 50000"/>
            </a:avLst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Elbow Connector 78"/>
          <p:cNvCxnSpPr/>
          <p:nvPr/>
        </p:nvCxnSpPr>
        <p:spPr>
          <a:xfrm>
            <a:off x="6000760" y="1500174"/>
            <a:ext cx="1285884" cy="1588"/>
          </a:xfrm>
          <a:prstGeom prst="bentConnector3">
            <a:avLst>
              <a:gd name="adj1" fmla="val 50000"/>
            </a:avLst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Elbow Connector 80"/>
          <p:cNvCxnSpPr/>
          <p:nvPr/>
        </p:nvCxnSpPr>
        <p:spPr>
          <a:xfrm>
            <a:off x="6072198" y="2571744"/>
            <a:ext cx="1214446" cy="1588"/>
          </a:xfrm>
          <a:prstGeom prst="bentConnector3">
            <a:avLst>
              <a:gd name="adj1" fmla="val 50000"/>
            </a:avLst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Elbow Connector 82"/>
          <p:cNvCxnSpPr/>
          <p:nvPr/>
        </p:nvCxnSpPr>
        <p:spPr>
          <a:xfrm>
            <a:off x="6072198" y="4071942"/>
            <a:ext cx="1214446" cy="1588"/>
          </a:xfrm>
          <a:prstGeom prst="bentConnector3">
            <a:avLst>
              <a:gd name="adj1" fmla="val 50000"/>
            </a:avLst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Elbow Connector 84"/>
          <p:cNvCxnSpPr/>
          <p:nvPr/>
        </p:nvCxnSpPr>
        <p:spPr>
          <a:xfrm>
            <a:off x="6072198" y="5357826"/>
            <a:ext cx="1214446" cy="1588"/>
          </a:xfrm>
          <a:prstGeom prst="bentConnector3">
            <a:avLst>
              <a:gd name="adj1" fmla="val 50000"/>
            </a:avLst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Elbow Connector 88"/>
          <p:cNvCxnSpPr/>
          <p:nvPr/>
        </p:nvCxnSpPr>
        <p:spPr>
          <a:xfrm rot="10800000">
            <a:off x="6072198" y="1785926"/>
            <a:ext cx="1214446" cy="1588"/>
          </a:xfrm>
          <a:prstGeom prst="bentConnector3">
            <a:avLst>
              <a:gd name="adj1" fmla="val 50000"/>
            </a:avLst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Elbow Connector 91"/>
          <p:cNvCxnSpPr/>
          <p:nvPr/>
        </p:nvCxnSpPr>
        <p:spPr>
          <a:xfrm rot="10800000">
            <a:off x="6072198" y="3143248"/>
            <a:ext cx="1214446" cy="1588"/>
          </a:xfrm>
          <a:prstGeom prst="bentConnector3">
            <a:avLst>
              <a:gd name="adj1" fmla="val 50000"/>
            </a:avLst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Elbow Connector 94"/>
          <p:cNvCxnSpPr/>
          <p:nvPr/>
        </p:nvCxnSpPr>
        <p:spPr>
          <a:xfrm rot="10800000">
            <a:off x="6072200" y="4429132"/>
            <a:ext cx="1214445" cy="1588"/>
          </a:xfrm>
          <a:prstGeom prst="bentConnector3">
            <a:avLst>
              <a:gd name="adj1" fmla="val 50000"/>
            </a:avLst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Elbow Connector 98"/>
          <p:cNvCxnSpPr/>
          <p:nvPr/>
        </p:nvCxnSpPr>
        <p:spPr>
          <a:xfrm rot="10800000">
            <a:off x="6072200" y="5715016"/>
            <a:ext cx="1214445" cy="1588"/>
          </a:xfrm>
          <a:prstGeom prst="bentConnector3">
            <a:avLst>
              <a:gd name="adj1" fmla="val 50000"/>
            </a:avLst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89"/>
          <p:cNvGrpSpPr/>
          <p:nvPr/>
        </p:nvGrpSpPr>
        <p:grpSpPr>
          <a:xfrm>
            <a:off x="3214678" y="1357298"/>
            <a:ext cx="2857520" cy="4714908"/>
            <a:chOff x="3214678" y="1357298"/>
            <a:chExt cx="2857520" cy="4714908"/>
          </a:xfrm>
        </p:grpSpPr>
        <p:sp>
          <p:nvSpPr>
            <p:cNvPr id="4" name="Rounded Rectangle 3"/>
            <p:cNvSpPr/>
            <p:nvPr/>
          </p:nvSpPr>
          <p:spPr>
            <a:xfrm>
              <a:off x="3214678" y="1357298"/>
              <a:ext cx="2857520" cy="4714908"/>
            </a:xfrm>
            <a:prstGeom prst="roundRect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sz="4000" dirty="0" smtClean="0"/>
                <a:t>PRODAJA</a:t>
              </a:r>
              <a:endParaRPr lang="hr-HR" sz="4000" dirty="0"/>
            </a:p>
          </p:txBody>
        </p:sp>
        <p:cxnSp>
          <p:nvCxnSpPr>
            <p:cNvPr id="104" name="Straight Connector 103"/>
            <p:cNvCxnSpPr/>
            <p:nvPr/>
          </p:nvCxnSpPr>
          <p:spPr>
            <a:xfrm>
              <a:off x="3214678" y="1928802"/>
              <a:ext cx="2857520" cy="1588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9" name="TextBox 118"/>
          <p:cNvSpPr txBox="1"/>
          <p:nvPr/>
        </p:nvSpPr>
        <p:spPr>
          <a:xfrm>
            <a:off x="2071670" y="1385816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Podaci o artiklima</a:t>
            </a:r>
            <a:endParaRPr lang="hr-HR" sz="1000" dirty="0"/>
          </a:p>
        </p:txBody>
      </p:sp>
      <p:sp>
        <p:nvSpPr>
          <p:cNvPr id="120" name="TextBox 119"/>
          <p:cNvSpPr txBox="1"/>
          <p:nvPr/>
        </p:nvSpPr>
        <p:spPr>
          <a:xfrm>
            <a:off x="2071670" y="2314510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Podaci o zaposleniku</a:t>
            </a:r>
            <a:endParaRPr lang="hr-HR" sz="1000" dirty="0"/>
          </a:p>
        </p:txBody>
      </p:sp>
      <p:sp>
        <p:nvSpPr>
          <p:cNvPr id="121" name="TextBox 120"/>
          <p:cNvSpPr txBox="1"/>
          <p:nvPr/>
        </p:nvSpPr>
        <p:spPr>
          <a:xfrm>
            <a:off x="2000232" y="3214686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Ugovor s PP</a:t>
            </a:r>
            <a:endParaRPr lang="hr-HR" sz="1000" dirty="0"/>
          </a:p>
        </p:txBody>
      </p:sp>
      <p:sp>
        <p:nvSpPr>
          <p:cNvPr id="122" name="TextBox 121"/>
          <p:cNvSpPr txBox="1"/>
          <p:nvPr/>
        </p:nvSpPr>
        <p:spPr>
          <a:xfrm>
            <a:off x="2143108" y="4386212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Narudžbenica kupca</a:t>
            </a:r>
            <a:endParaRPr lang="hr-HR" sz="1000" dirty="0"/>
          </a:p>
        </p:txBody>
      </p:sp>
      <p:sp>
        <p:nvSpPr>
          <p:cNvPr id="123" name="TextBox 122"/>
          <p:cNvSpPr txBox="1"/>
          <p:nvPr/>
        </p:nvSpPr>
        <p:spPr>
          <a:xfrm>
            <a:off x="2143108" y="5500702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Zahtjev za ponudom</a:t>
            </a:r>
            <a:endParaRPr lang="hr-HR" sz="1000" dirty="0"/>
          </a:p>
        </p:txBody>
      </p:sp>
      <p:sp>
        <p:nvSpPr>
          <p:cNvPr id="125" name="TextBox 124"/>
          <p:cNvSpPr txBox="1"/>
          <p:nvPr/>
        </p:nvSpPr>
        <p:spPr>
          <a:xfrm>
            <a:off x="6215074" y="1253953"/>
            <a:ext cx="8572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Ponuda</a:t>
            </a:r>
            <a:endParaRPr lang="hr-HR" sz="1000" dirty="0"/>
          </a:p>
        </p:txBody>
      </p:sp>
      <p:sp>
        <p:nvSpPr>
          <p:cNvPr id="126" name="TextBox 125"/>
          <p:cNvSpPr txBox="1"/>
          <p:nvPr/>
        </p:nvSpPr>
        <p:spPr>
          <a:xfrm>
            <a:off x="6215074" y="1571612"/>
            <a:ext cx="8572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Ponuda</a:t>
            </a:r>
            <a:endParaRPr lang="hr-HR" sz="1000" dirty="0"/>
          </a:p>
        </p:txBody>
      </p:sp>
      <p:sp>
        <p:nvSpPr>
          <p:cNvPr id="127" name="TextBox 126"/>
          <p:cNvSpPr txBox="1"/>
          <p:nvPr/>
        </p:nvSpPr>
        <p:spPr>
          <a:xfrm>
            <a:off x="6215074" y="2325523"/>
            <a:ext cx="8572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Nalog za IR</a:t>
            </a:r>
            <a:endParaRPr lang="hr-HR" sz="1000" dirty="0"/>
          </a:p>
        </p:txBody>
      </p:sp>
      <p:sp>
        <p:nvSpPr>
          <p:cNvPr id="128" name="TextBox 127"/>
          <p:cNvSpPr txBox="1"/>
          <p:nvPr/>
        </p:nvSpPr>
        <p:spPr>
          <a:xfrm>
            <a:off x="6215074" y="2897027"/>
            <a:ext cx="8572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Nalog za IR</a:t>
            </a:r>
            <a:endParaRPr lang="hr-HR" sz="1000" dirty="0"/>
          </a:p>
        </p:txBody>
      </p:sp>
      <p:sp>
        <p:nvSpPr>
          <p:cNvPr id="129" name="TextBox 128"/>
          <p:cNvSpPr txBox="1"/>
          <p:nvPr/>
        </p:nvSpPr>
        <p:spPr>
          <a:xfrm>
            <a:off x="6215074" y="3857628"/>
            <a:ext cx="8572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RN-OTP</a:t>
            </a:r>
            <a:endParaRPr lang="hr-HR" sz="1000" dirty="0"/>
          </a:p>
        </p:txBody>
      </p:sp>
      <p:sp>
        <p:nvSpPr>
          <p:cNvPr id="130" name="TextBox 129"/>
          <p:cNvSpPr txBox="1"/>
          <p:nvPr/>
        </p:nvSpPr>
        <p:spPr>
          <a:xfrm>
            <a:off x="6215074" y="4214818"/>
            <a:ext cx="8572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RN-OTP</a:t>
            </a:r>
            <a:endParaRPr lang="hr-HR" sz="1000" dirty="0"/>
          </a:p>
        </p:txBody>
      </p:sp>
      <p:sp>
        <p:nvSpPr>
          <p:cNvPr id="131" name="TextBox 130"/>
          <p:cNvSpPr txBox="1"/>
          <p:nvPr/>
        </p:nvSpPr>
        <p:spPr>
          <a:xfrm>
            <a:off x="6215074" y="5111605"/>
            <a:ext cx="9286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Ugovor o KK</a:t>
            </a:r>
            <a:endParaRPr lang="hr-HR" sz="1000" dirty="0"/>
          </a:p>
        </p:txBody>
      </p:sp>
      <p:sp>
        <p:nvSpPr>
          <p:cNvPr id="132" name="TextBox 131"/>
          <p:cNvSpPr txBox="1"/>
          <p:nvPr/>
        </p:nvSpPr>
        <p:spPr>
          <a:xfrm>
            <a:off x="6215074" y="5468795"/>
            <a:ext cx="9286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Ugovor o KK</a:t>
            </a:r>
            <a:endParaRPr lang="hr-HR" sz="1000" dirty="0"/>
          </a:p>
        </p:txBody>
      </p:sp>
      <p:grpSp>
        <p:nvGrpSpPr>
          <p:cNvPr id="61" name="Group 90"/>
          <p:cNvGrpSpPr/>
          <p:nvPr/>
        </p:nvGrpSpPr>
        <p:grpSpPr>
          <a:xfrm>
            <a:off x="3713970" y="1142984"/>
            <a:ext cx="1928826" cy="1714512"/>
            <a:chOff x="3143240" y="1357298"/>
            <a:chExt cx="1928826" cy="785818"/>
          </a:xfrm>
        </p:grpSpPr>
        <p:sp>
          <p:nvSpPr>
            <p:cNvPr id="93" name="Rounded Rectangle 92"/>
            <p:cNvSpPr/>
            <p:nvPr/>
          </p:nvSpPr>
          <p:spPr>
            <a:xfrm>
              <a:off x="3143240" y="1357298"/>
              <a:ext cx="1928826" cy="785818"/>
            </a:xfrm>
            <a:prstGeom prst="roundRect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sz="2000" dirty="0" smtClean="0"/>
                <a:t>Izrada ponude</a:t>
              </a:r>
              <a:endParaRPr lang="hr-HR" sz="2000" dirty="0"/>
            </a:p>
          </p:txBody>
        </p:sp>
        <p:cxnSp>
          <p:nvCxnSpPr>
            <p:cNvPr id="94" name="Straight Connector 93"/>
            <p:cNvCxnSpPr/>
            <p:nvPr/>
          </p:nvCxnSpPr>
          <p:spPr>
            <a:xfrm>
              <a:off x="3143240" y="1500174"/>
              <a:ext cx="1928826" cy="1588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95"/>
          <p:cNvGrpSpPr/>
          <p:nvPr/>
        </p:nvGrpSpPr>
        <p:grpSpPr>
          <a:xfrm>
            <a:off x="3713970" y="3000372"/>
            <a:ext cx="1928826" cy="1000132"/>
            <a:chOff x="3143240" y="3000372"/>
            <a:chExt cx="1928826" cy="785818"/>
          </a:xfrm>
        </p:grpSpPr>
        <p:sp>
          <p:nvSpPr>
            <p:cNvPr id="97" name="Rounded Rectangle 96"/>
            <p:cNvSpPr/>
            <p:nvPr/>
          </p:nvSpPr>
          <p:spPr>
            <a:xfrm>
              <a:off x="3143240" y="3000372"/>
              <a:ext cx="1928826" cy="785818"/>
            </a:xfrm>
            <a:prstGeom prst="roundRect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sz="2000" dirty="0" smtClean="0"/>
                <a:t>Priprema otpreme</a:t>
              </a:r>
              <a:endParaRPr lang="hr-HR" sz="2000" dirty="0"/>
            </a:p>
          </p:txBody>
        </p:sp>
        <p:cxnSp>
          <p:nvCxnSpPr>
            <p:cNvPr id="98" name="Straight Connector 97"/>
            <p:cNvCxnSpPr/>
            <p:nvPr/>
          </p:nvCxnSpPr>
          <p:spPr>
            <a:xfrm>
              <a:off x="3143240" y="3143248"/>
              <a:ext cx="1928826" cy="1588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99"/>
          <p:cNvGrpSpPr/>
          <p:nvPr/>
        </p:nvGrpSpPr>
        <p:grpSpPr>
          <a:xfrm>
            <a:off x="3713970" y="4214818"/>
            <a:ext cx="1929600" cy="2357454"/>
            <a:chOff x="3143240" y="4714884"/>
            <a:chExt cx="1929600" cy="784800"/>
          </a:xfrm>
        </p:grpSpPr>
        <p:sp>
          <p:nvSpPr>
            <p:cNvPr id="101" name="Rounded Rectangle 100"/>
            <p:cNvSpPr/>
            <p:nvPr/>
          </p:nvSpPr>
          <p:spPr>
            <a:xfrm>
              <a:off x="3143240" y="4714884"/>
              <a:ext cx="1929600" cy="784800"/>
            </a:xfrm>
            <a:prstGeom prst="roundRect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sz="2000" dirty="0" smtClean="0"/>
                <a:t>Prodaja robe</a:t>
              </a:r>
              <a:endParaRPr lang="hr-HR" sz="2000" dirty="0"/>
            </a:p>
          </p:txBody>
        </p:sp>
        <p:cxnSp>
          <p:nvCxnSpPr>
            <p:cNvPr id="102" name="Straight Connector 101"/>
            <p:cNvCxnSpPr/>
            <p:nvPr/>
          </p:nvCxnSpPr>
          <p:spPr>
            <a:xfrm>
              <a:off x="3143240" y="4810011"/>
              <a:ext cx="1929600" cy="1588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500"/>
                            </p:stCondLst>
                            <p:childTnLst>
                              <p:par>
                                <p:cTn id="14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8" dur="2000" fill="hold"/>
                                        <p:tgtEl>
                                          <p:spTgt spid="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000"/>
                            </p:stCondLst>
                            <p:childTnLst>
                              <p:par>
                                <p:cTn id="15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500"/>
                            </p:stCondLst>
                            <p:childTnLst>
                              <p:par>
                                <p:cTn id="15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000"/>
                            </p:stCondLst>
                            <p:childTnLst>
                              <p:par>
                                <p:cTn id="15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  <p:bldP spid="120" grpId="0"/>
      <p:bldP spid="121" grpId="0"/>
      <p:bldP spid="122" grpId="0"/>
      <p:bldP spid="123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r-HR" sz="2400" b="1" dirty="0" err="1" smtClean="0"/>
              <a:t>D</a:t>
            </a:r>
            <a:r>
              <a:rPr lang="hr-HR" sz="2400" dirty="0" err="1" smtClean="0"/>
              <a:t>ata</a:t>
            </a:r>
            <a:r>
              <a:rPr lang="hr-HR" sz="2400" b="1" dirty="0" err="1" smtClean="0"/>
              <a:t>F</a:t>
            </a:r>
            <a:r>
              <a:rPr lang="hr-HR" sz="2400" dirty="0" err="1" smtClean="0"/>
              <a:t>low</a:t>
            </a:r>
            <a:r>
              <a:rPr lang="hr-HR" sz="2400" b="1" dirty="0" err="1" smtClean="0"/>
              <a:t>D</a:t>
            </a:r>
            <a:r>
              <a:rPr lang="hr-HR" sz="2400" dirty="0" err="1" smtClean="0"/>
              <a:t>iagram</a:t>
            </a:r>
            <a:r>
              <a:rPr lang="hr-HR" sz="2400" dirty="0" smtClean="0"/>
              <a:t/>
            </a:r>
            <a:br>
              <a:rPr lang="hr-HR" sz="2400" dirty="0" smtClean="0"/>
            </a:br>
            <a:r>
              <a:rPr lang="hr-HR" sz="2400" dirty="0" smtClean="0"/>
              <a:t>(PRODAJA - 1. razina)</a:t>
            </a:r>
            <a:endParaRPr lang="hr-HR" sz="2400" dirty="0"/>
          </a:p>
        </p:txBody>
      </p:sp>
      <p:grpSp>
        <p:nvGrpSpPr>
          <p:cNvPr id="3" name="Group 96"/>
          <p:cNvGrpSpPr/>
          <p:nvPr/>
        </p:nvGrpSpPr>
        <p:grpSpPr>
          <a:xfrm>
            <a:off x="2500298" y="187200"/>
            <a:ext cx="4287600" cy="7074000"/>
            <a:chOff x="3214678" y="1403821"/>
            <a:chExt cx="2857520" cy="4714908"/>
          </a:xfrm>
        </p:grpSpPr>
        <p:sp>
          <p:nvSpPr>
            <p:cNvPr id="98" name="Rounded Rectangle 97"/>
            <p:cNvSpPr/>
            <p:nvPr/>
          </p:nvSpPr>
          <p:spPr>
            <a:xfrm>
              <a:off x="3214678" y="1403821"/>
              <a:ext cx="2857520" cy="4714908"/>
            </a:xfrm>
            <a:prstGeom prst="roundRect">
              <a:avLst/>
            </a:prstGeom>
            <a:ln w="57150">
              <a:solidFill>
                <a:schemeClr val="tx1">
                  <a:lumMod val="85000"/>
                  <a:lumOff val="1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sz="6000" dirty="0" smtClean="0"/>
                <a:t>PRODAJA</a:t>
              </a:r>
              <a:endParaRPr lang="hr-HR" sz="6000" dirty="0"/>
            </a:p>
          </p:txBody>
        </p:sp>
        <p:cxnSp>
          <p:nvCxnSpPr>
            <p:cNvPr id="100" name="Straight Connector 99"/>
            <p:cNvCxnSpPr/>
            <p:nvPr/>
          </p:nvCxnSpPr>
          <p:spPr>
            <a:xfrm>
              <a:off x="3214678" y="1993248"/>
              <a:ext cx="2857520" cy="1588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4"/>
          <p:cNvGrpSpPr/>
          <p:nvPr/>
        </p:nvGrpSpPr>
        <p:grpSpPr>
          <a:xfrm>
            <a:off x="3713970" y="1142984"/>
            <a:ext cx="1928826" cy="1714512"/>
            <a:chOff x="3143240" y="1357298"/>
            <a:chExt cx="1928826" cy="785818"/>
          </a:xfrm>
        </p:grpSpPr>
        <p:sp>
          <p:nvSpPr>
            <p:cNvPr id="4" name="Rounded Rectangle 3"/>
            <p:cNvSpPr/>
            <p:nvPr/>
          </p:nvSpPr>
          <p:spPr>
            <a:xfrm>
              <a:off x="3143240" y="1357298"/>
              <a:ext cx="1928826" cy="785818"/>
            </a:xfrm>
            <a:prstGeom prst="roundRect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sz="2000" dirty="0" smtClean="0"/>
                <a:t>Izrada ponude</a:t>
              </a:r>
              <a:endParaRPr lang="hr-HR" sz="2000" dirty="0"/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3143240" y="1500174"/>
              <a:ext cx="1928826" cy="1588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6"/>
          <p:cNvGrpSpPr/>
          <p:nvPr/>
        </p:nvGrpSpPr>
        <p:grpSpPr>
          <a:xfrm>
            <a:off x="3713970" y="3000372"/>
            <a:ext cx="1928826" cy="1000132"/>
            <a:chOff x="3143240" y="3000372"/>
            <a:chExt cx="1928826" cy="785818"/>
          </a:xfrm>
        </p:grpSpPr>
        <p:sp>
          <p:nvSpPr>
            <p:cNvPr id="5" name="Rounded Rectangle 4"/>
            <p:cNvSpPr/>
            <p:nvPr/>
          </p:nvSpPr>
          <p:spPr>
            <a:xfrm>
              <a:off x="3143240" y="3000372"/>
              <a:ext cx="1928826" cy="785818"/>
            </a:xfrm>
            <a:prstGeom prst="roundRect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sz="2000" dirty="0" smtClean="0"/>
                <a:t>Priprema otpreme</a:t>
              </a:r>
              <a:endParaRPr lang="hr-HR" sz="2000" dirty="0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3143240" y="3143248"/>
              <a:ext cx="1928826" cy="1588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7"/>
          <p:cNvGrpSpPr/>
          <p:nvPr/>
        </p:nvGrpSpPr>
        <p:grpSpPr>
          <a:xfrm>
            <a:off x="3713970" y="4214818"/>
            <a:ext cx="1929600" cy="2357454"/>
            <a:chOff x="3143240" y="4714884"/>
            <a:chExt cx="1929600" cy="784800"/>
          </a:xfrm>
        </p:grpSpPr>
        <p:sp>
          <p:nvSpPr>
            <p:cNvPr id="6" name="Rounded Rectangle 5"/>
            <p:cNvSpPr/>
            <p:nvPr/>
          </p:nvSpPr>
          <p:spPr>
            <a:xfrm>
              <a:off x="3143240" y="4714884"/>
              <a:ext cx="1929600" cy="784800"/>
            </a:xfrm>
            <a:prstGeom prst="roundRect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sz="2000" dirty="0" smtClean="0"/>
                <a:t>Prodaja robe</a:t>
              </a:r>
              <a:endParaRPr lang="hr-HR" sz="2000" dirty="0"/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3143240" y="4810011"/>
              <a:ext cx="1929600" cy="1588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214282" y="285728"/>
            <a:ext cx="1357322" cy="571504"/>
          </a:xfrm>
          <a:prstGeom prst="rect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hr-HR" sz="1000" dirty="0"/>
          </a:p>
        </p:txBody>
      </p:sp>
      <p:sp>
        <p:nvSpPr>
          <p:cNvPr id="11" name="Rectangle 10"/>
          <p:cNvSpPr/>
          <p:nvPr/>
        </p:nvSpPr>
        <p:spPr>
          <a:xfrm>
            <a:off x="928662" y="642918"/>
            <a:ext cx="214314" cy="142876"/>
          </a:xfrm>
          <a:prstGeom prst="rect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13" name="Straight Arrow Connector 12"/>
          <p:cNvCxnSpPr>
            <a:endCxn id="11" idx="1"/>
          </p:cNvCxnSpPr>
          <p:nvPr/>
        </p:nvCxnSpPr>
        <p:spPr>
          <a:xfrm>
            <a:off x="571472" y="714356"/>
            <a:ext cx="35719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214282" y="928670"/>
            <a:ext cx="1357322" cy="571504"/>
          </a:xfrm>
          <a:prstGeom prst="rect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4" name="Rectangle 23"/>
          <p:cNvSpPr/>
          <p:nvPr/>
        </p:nvSpPr>
        <p:spPr>
          <a:xfrm>
            <a:off x="928662" y="1285860"/>
            <a:ext cx="214314" cy="142876"/>
          </a:xfrm>
          <a:prstGeom prst="rect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25" name="Straight Arrow Connector 24"/>
          <p:cNvCxnSpPr>
            <a:endCxn id="24" idx="1"/>
          </p:cNvCxnSpPr>
          <p:nvPr/>
        </p:nvCxnSpPr>
        <p:spPr>
          <a:xfrm>
            <a:off x="571472" y="1357298"/>
            <a:ext cx="35719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214282" y="1571612"/>
            <a:ext cx="1357322" cy="571504"/>
          </a:xfrm>
          <a:prstGeom prst="rect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7" name="Rectangle 26"/>
          <p:cNvSpPr/>
          <p:nvPr/>
        </p:nvSpPr>
        <p:spPr>
          <a:xfrm>
            <a:off x="928662" y="1928802"/>
            <a:ext cx="214314" cy="142876"/>
          </a:xfrm>
          <a:prstGeom prst="rect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28" name="Straight Arrow Connector 27"/>
          <p:cNvCxnSpPr>
            <a:endCxn id="27" idx="1"/>
          </p:cNvCxnSpPr>
          <p:nvPr/>
        </p:nvCxnSpPr>
        <p:spPr>
          <a:xfrm>
            <a:off x="571472" y="2000240"/>
            <a:ext cx="35719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214282" y="2214554"/>
            <a:ext cx="1357322" cy="571504"/>
          </a:xfrm>
          <a:prstGeom prst="rect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0" name="Rectangle 29"/>
          <p:cNvSpPr/>
          <p:nvPr/>
        </p:nvSpPr>
        <p:spPr>
          <a:xfrm>
            <a:off x="928662" y="2571744"/>
            <a:ext cx="214314" cy="142876"/>
          </a:xfrm>
          <a:prstGeom prst="rect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31" name="Straight Arrow Connector 30"/>
          <p:cNvCxnSpPr>
            <a:endCxn id="30" idx="1"/>
          </p:cNvCxnSpPr>
          <p:nvPr/>
        </p:nvCxnSpPr>
        <p:spPr>
          <a:xfrm>
            <a:off x="571472" y="2643182"/>
            <a:ext cx="35719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214282" y="2857496"/>
            <a:ext cx="1357322" cy="571504"/>
          </a:xfrm>
          <a:prstGeom prst="rect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3" name="Rectangle 32"/>
          <p:cNvSpPr/>
          <p:nvPr/>
        </p:nvSpPr>
        <p:spPr>
          <a:xfrm>
            <a:off x="928662" y="3214686"/>
            <a:ext cx="214314" cy="142876"/>
          </a:xfrm>
          <a:prstGeom prst="rect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34" name="Straight Arrow Connector 33"/>
          <p:cNvCxnSpPr>
            <a:endCxn id="33" idx="1"/>
          </p:cNvCxnSpPr>
          <p:nvPr/>
        </p:nvCxnSpPr>
        <p:spPr>
          <a:xfrm>
            <a:off x="571472" y="3286124"/>
            <a:ext cx="35719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214282" y="3500438"/>
            <a:ext cx="1357322" cy="571504"/>
          </a:xfrm>
          <a:prstGeom prst="rect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6" name="Rectangle 35"/>
          <p:cNvSpPr/>
          <p:nvPr/>
        </p:nvSpPr>
        <p:spPr>
          <a:xfrm>
            <a:off x="928662" y="3857628"/>
            <a:ext cx="214314" cy="142876"/>
          </a:xfrm>
          <a:prstGeom prst="rect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37" name="Straight Arrow Connector 36"/>
          <p:cNvCxnSpPr>
            <a:endCxn id="36" idx="1"/>
          </p:cNvCxnSpPr>
          <p:nvPr/>
        </p:nvCxnSpPr>
        <p:spPr>
          <a:xfrm>
            <a:off x="571472" y="3929066"/>
            <a:ext cx="35719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214282" y="4143380"/>
            <a:ext cx="1357322" cy="571504"/>
          </a:xfrm>
          <a:prstGeom prst="rect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9" name="Rectangle 38"/>
          <p:cNvSpPr/>
          <p:nvPr/>
        </p:nvSpPr>
        <p:spPr>
          <a:xfrm>
            <a:off x="928662" y="4500570"/>
            <a:ext cx="214314" cy="142876"/>
          </a:xfrm>
          <a:prstGeom prst="rect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40" name="Straight Arrow Connector 39"/>
          <p:cNvCxnSpPr>
            <a:endCxn id="39" idx="1"/>
          </p:cNvCxnSpPr>
          <p:nvPr/>
        </p:nvCxnSpPr>
        <p:spPr>
          <a:xfrm>
            <a:off x="571472" y="4572008"/>
            <a:ext cx="35719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214282" y="5143512"/>
            <a:ext cx="1357322" cy="571504"/>
          </a:xfrm>
          <a:prstGeom prst="rect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5" name="Rectangle 44"/>
          <p:cNvSpPr/>
          <p:nvPr/>
        </p:nvSpPr>
        <p:spPr>
          <a:xfrm>
            <a:off x="928662" y="5500702"/>
            <a:ext cx="214314" cy="142876"/>
          </a:xfrm>
          <a:prstGeom prst="rect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46" name="Straight Arrow Connector 45"/>
          <p:cNvCxnSpPr>
            <a:endCxn id="45" idx="1"/>
          </p:cNvCxnSpPr>
          <p:nvPr/>
        </p:nvCxnSpPr>
        <p:spPr>
          <a:xfrm>
            <a:off x="571472" y="5572140"/>
            <a:ext cx="35719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214282" y="5857892"/>
            <a:ext cx="1357322" cy="571504"/>
          </a:xfrm>
          <a:prstGeom prst="rect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8" name="Rectangle 47"/>
          <p:cNvSpPr/>
          <p:nvPr/>
        </p:nvSpPr>
        <p:spPr>
          <a:xfrm>
            <a:off x="928662" y="6143644"/>
            <a:ext cx="214314" cy="142876"/>
          </a:xfrm>
          <a:prstGeom prst="rect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49" name="Straight Arrow Connector 48"/>
          <p:cNvCxnSpPr>
            <a:endCxn id="48" idx="1"/>
          </p:cNvCxnSpPr>
          <p:nvPr/>
        </p:nvCxnSpPr>
        <p:spPr>
          <a:xfrm>
            <a:off x="571472" y="6215082"/>
            <a:ext cx="35719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7643834" y="1714488"/>
            <a:ext cx="1357322" cy="571504"/>
          </a:xfrm>
          <a:prstGeom prst="rect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1" name="Rectangle 50"/>
          <p:cNvSpPr/>
          <p:nvPr/>
        </p:nvSpPr>
        <p:spPr>
          <a:xfrm>
            <a:off x="8001024" y="2071678"/>
            <a:ext cx="214314" cy="142876"/>
          </a:xfrm>
          <a:prstGeom prst="rect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8215338" y="2143116"/>
            <a:ext cx="35719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7643834" y="3143248"/>
            <a:ext cx="1357322" cy="571504"/>
          </a:xfrm>
          <a:prstGeom prst="rect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4" name="Rectangle 53"/>
          <p:cNvSpPr/>
          <p:nvPr/>
        </p:nvSpPr>
        <p:spPr>
          <a:xfrm>
            <a:off x="8001024" y="3500438"/>
            <a:ext cx="214314" cy="142876"/>
          </a:xfrm>
          <a:prstGeom prst="rect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8215338" y="3571876"/>
            <a:ext cx="35719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7643834" y="3929066"/>
            <a:ext cx="1357322" cy="571504"/>
          </a:xfrm>
          <a:prstGeom prst="rect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7" name="Rectangle 56"/>
          <p:cNvSpPr/>
          <p:nvPr/>
        </p:nvSpPr>
        <p:spPr>
          <a:xfrm>
            <a:off x="8001024" y="4286256"/>
            <a:ext cx="214314" cy="142876"/>
          </a:xfrm>
          <a:prstGeom prst="rect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8215338" y="4357694"/>
            <a:ext cx="35719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/>
          <p:cNvSpPr/>
          <p:nvPr/>
        </p:nvSpPr>
        <p:spPr>
          <a:xfrm>
            <a:off x="7643834" y="5214950"/>
            <a:ext cx="1357322" cy="571504"/>
          </a:xfrm>
          <a:prstGeom prst="rect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0" name="Rectangle 59"/>
          <p:cNvSpPr/>
          <p:nvPr/>
        </p:nvSpPr>
        <p:spPr>
          <a:xfrm>
            <a:off x="8001024" y="5572140"/>
            <a:ext cx="214314" cy="142876"/>
          </a:xfrm>
          <a:prstGeom prst="rect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61" name="Straight Arrow Connector 60"/>
          <p:cNvCxnSpPr/>
          <p:nvPr/>
        </p:nvCxnSpPr>
        <p:spPr>
          <a:xfrm>
            <a:off x="8215338" y="5643578"/>
            <a:ext cx="35719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214282" y="285728"/>
            <a:ext cx="12858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200" dirty="0" smtClean="0"/>
              <a:t>Artikl </a:t>
            </a:r>
            <a:r>
              <a:rPr lang="hr-HR" sz="1200" dirty="0" smtClean="0">
                <a:sym typeface="Symbol"/>
              </a:rPr>
              <a:t> Podaci o artiklima</a:t>
            </a:r>
            <a:endParaRPr lang="hr-HR" sz="1200" dirty="0" smtClean="0"/>
          </a:p>
        </p:txBody>
      </p:sp>
      <p:sp>
        <p:nvSpPr>
          <p:cNvPr id="63" name="TextBox 62"/>
          <p:cNvSpPr txBox="1"/>
          <p:nvPr/>
        </p:nvSpPr>
        <p:spPr>
          <a:xfrm>
            <a:off x="285720" y="4143380"/>
            <a:ext cx="12858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200" dirty="0" smtClean="0"/>
              <a:t>Nalog za izdavanje robe </a:t>
            </a:r>
            <a:r>
              <a:rPr lang="hr-HR" sz="1200" dirty="0" smtClean="0">
                <a:sym typeface="Symbol"/>
              </a:rPr>
              <a:t> NIR </a:t>
            </a:r>
            <a:endParaRPr lang="hr-HR" sz="1200" dirty="0" smtClean="0"/>
          </a:p>
        </p:txBody>
      </p:sp>
      <p:sp>
        <p:nvSpPr>
          <p:cNvPr id="64" name="TextBox 63"/>
          <p:cNvSpPr txBox="1"/>
          <p:nvPr/>
        </p:nvSpPr>
        <p:spPr>
          <a:xfrm>
            <a:off x="214282" y="1571612"/>
            <a:ext cx="12858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200" dirty="0" smtClean="0"/>
              <a:t>Zahtjev za ponudom</a:t>
            </a:r>
            <a:r>
              <a:rPr lang="hr-HR" sz="1200" dirty="0" smtClean="0">
                <a:sym typeface="Symbol"/>
              </a:rPr>
              <a:t> ZZP</a:t>
            </a:r>
            <a:endParaRPr lang="hr-HR" sz="1200" dirty="0" smtClean="0"/>
          </a:p>
        </p:txBody>
      </p:sp>
      <p:sp>
        <p:nvSpPr>
          <p:cNvPr id="65" name="TextBox 64"/>
          <p:cNvSpPr txBox="1"/>
          <p:nvPr/>
        </p:nvSpPr>
        <p:spPr>
          <a:xfrm>
            <a:off x="214282" y="2214554"/>
            <a:ext cx="12858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200" dirty="0" smtClean="0"/>
              <a:t>Zaposlenik</a:t>
            </a:r>
            <a:r>
              <a:rPr lang="hr-HR" sz="1200" dirty="0" smtClean="0">
                <a:sym typeface="Symbol"/>
              </a:rPr>
              <a:t> Pod. o zaposleniku</a:t>
            </a:r>
            <a:endParaRPr lang="hr-HR" sz="1200" dirty="0" smtClean="0"/>
          </a:p>
        </p:txBody>
      </p:sp>
      <p:sp>
        <p:nvSpPr>
          <p:cNvPr id="66" name="TextBox 65"/>
          <p:cNvSpPr txBox="1"/>
          <p:nvPr/>
        </p:nvSpPr>
        <p:spPr>
          <a:xfrm>
            <a:off x="214282" y="2958582"/>
            <a:ext cx="128588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200" dirty="0" smtClean="0"/>
              <a:t>Ponuda</a:t>
            </a:r>
            <a:r>
              <a:rPr lang="hr-HR" sz="1200" dirty="0" smtClean="0">
                <a:sym typeface="Symbol"/>
              </a:rPr>
              <a:t> </a:t>
            </a:r>
            <a:r>
              <a:rPr lang="hr-HR" sz="1200" dirty="0" err="1" smtClean="0">
                <a:sym typeface="Symbol"/>
              </a:rPr>
              <a:t>Ponuda</a:t>
            </a:r>
            <a:endParaRPr lang="hr-HR" sz="1200" dirty="0" smtClean="0"/>
          </a:p>
        </p:txBody>
      </p:sp>
      <p:sp>
        <p:nvSpPr>
          <p:cNvPr id="67" name="TextBox 66"/>
          <p:cNvSpPr txBox="1"/>
          <p:nvPr/>
        </p:nvSpPr>
        <p:spPr>
          <a:xfrm>
            <a:off x="285720" y="3500438"/>
            <a:ext cx="12858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200" dirty="0" err="1" smtClean="0"/>
              <a:t>Narudzbenica</a:t>
            </a:r>
            <a:r>
              <a:rPr lang="hr-HR" sz="1200" dirty="0" smtClean="0"/>
              <a:t> kupca </a:t>
            </a:r>
            <a:r>
              <a:rPr lang="hr-HR" sz="1200" dirty="0" smtClean="0">
                <a:sym typeface="Symbol"/>
              </a:rPr>
              <a:t> NK</a:t>
            </a:r>
            <a:endParaRPr lang="hr-HR" sz="1200" dirty="0" smtClean="0"/>
          </a:p>
        </p:txBody>
      </p:sp>
      <p:sp>
        <p:nvSpPr>
          <p:cNvPr id="68" name="TextBox 67"/>
          <p:cNvSpPr txBox="1"/>
          <p:nvPr/>
        </p:nvSpPr>
        <p:spPr>
          <a:xfrm>
            <a:off x="285720" y="928670"/>
            <a:ext cx="12858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200" dirty="0" smtClean="0"/>
              <a:t>Ugovor </a:t>
            </a:r>
            <a:r>
              <a:rPr lang="hr-HR" sz="1200" dirty="0" err="1" smtClean="0"/>
              <a:t>sPosl</a:t>
            </a:r>
            <a:r>
              <a:rPr lang="hr-HR" sz="1200" dirty="0" smtClean="0"/>
              <a:t>. partner </a:t>
            </a:r>
            <a:r>
              <a:rPr lang="hr-HR" sz="1200" dirty="0" smtClean="0">
                <a:sym typeface="Symbol"/>
              </a:rPr>
              <a:t> UPP</a:t>
            </a:r>
            <a:endParaRPr lang="hr-HR" sz="1200" dirty="0" smtClean="0"/>
          </a:p>
        </p:txBody>
      </p:sp>
      <p:sp>
        <p:nvSpPr>
          <p:cNvPr id="70" name="TextBox 69"/>
          <p:cNvSpPr txBox="1"/>
          <p:nvPr/>
        </p:nvSpPr>
        <p:spPr>
          <a:xfrm>
            <a:off x="285720" y="5214950"/>
            <a:ext cx="12858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200" dirty="0" err="1" smtClean="0"/>
              <a:t>Racun</a:t>
            </a:r>
            <a:r>
              <a:rPr lang="hr-HR" sz="1200" dirty="0" smtClean="0"/>
              <a:t> -otpremnica</a:t>
            </a:r>
            <a:r>
              <a:rPr lang="hr-HR" sz="1200" dirty="0" smtClean="0">
                <a:sym typeface="Symbol"/>
              </a:rPr>
              <a:t> RO</a:t>
            </a:r>
            <a:endParaRPr lang="hr-HR" sz="1200" dirty="0" smtClean="0"/>
          </a:p>
        </p:txBody>
      </p:sp>
      <p:sp>
        <p:nvSpPr>
          <p:cNvPr id="71" name="TextBox 70"/>
          <p:cNvSpPr txBox="1"/>
          <p:nvPr/>
        </p:nvSpPr>
        <p:spPr>
          <a:xfrm>
            <a:off x="285720" y="5786454"/>
            <a:ext cx="12858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200" dirty="0" smtClean="0"/>
              <a:t>Ugovor o </a:t>
            </a:r>
            <a:r>
              <a:rPr lang="hr-HR" sz="1200" dirty="0" err="1" smtClean="0"/>
              <a:t>kratk</a:t>
            </a:r>
            <a:r>
              <a:rPr lang="hr-HR" sz="1200" dirty="0" smtClean="0"/>
              <a:t>. kreditu</a:t>
            </a:r>
            <a:r>
              <a:rPr lang="hr-HR" sz="1200" dirty="0" smtClean="0">
                <a:sym typeface="Symbol"/>
              </a:rPr>
              <a:t> UKK</a:t>
            </a:r>
            <a:endParaRPr lang="hr-HR" sz="1200" dirty="0" smtClean="0"/>
          </a:p>
        </p:txBody>
      </p:sp>
      <p:sp>
        <p:nvSpPr>
          <p:cNvPr id="73" name="TextBox 72"/>
          <p:cNvSpPr txBox="1"/>
          <p:nvPr/>
        </p:nvSpPr>
        <p:spPr>
          <a:xfrm>
            <a:off x="7643834" y="1815574"/>
            <a:ext cx="128588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200" dirty="0" smtClean="0"/>
              <a:t>Ponuda</a:t>
            </a:r>
            <a:r>
              <a:rPr lang="hr-HR" sz="1200" dirty="0" smtClean="0">
                <a:sym typeface="Symbol"/>
              </a:rPr>
              <a:t> </a:t>
            </a:r>
            <a:r>
              <a:rPr lang="hr-HR" sz="1200" dirty="0" err="1" smtClean="0">
                <a:sym typeface="Symbol"/>
              </a:rPr>
              <a:t>Ponuda</a:t>
            </a:r>
            <a:endParaRPr lang="hr-HR" sz="1200" dirty="0" smtClean="0"/>
          </a:p>
        </p:txBody>
      </p:sp>
      <p:sp>
        <p:nvSpPr>
          <p:cNvPr id="74" name="TextBox 73"/>
          <p:cNvSpPr txBox="1"/>
          <p:nvPr/>
        </p:nvSpPr>
        <p:spPr>
          <a:xfrm>
            <a:off x="7643834" y="3143248"/>
            <a:ext cx="12858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200" dirty="0" smtClean="0"/>
              <a:t>Nalog za izdavanje robe </a:t>
            </a:r>
            <a:r>
              <a:rPr lang="hr-HR" sz="1200" dirty="0" smtClean="0">
                <a:sym typeface="Symbol"/>
              </a:rPr>
              <a:t> NIR </a:t>
            </a:r>
            <a:endParaRPr lang="hr-HR" sz="1200" dirty="0" smtClean="0"/>
          </a:p>
        </p:txBody>
      </p:sp>
      <p:sp>
        <p:nvSpPr>
          <p:cNvPr id="75" name="TextBox 74"/>
          <p:cNvSpPr txBox="1"/>
          <p:nvPr/>
        </p:nvSpPr>
        <p:spPr>
          <a:xfrm>
            <a:off x="7643834" y="3929066"/>
            <a:ext cx="12858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200" dirty="0" smtClean="0"/>
              <a:t>Ugovor o KK</a:t>
            </a:r>
            <a:r>
              <a:rPr lang="hr-HR" sz="1200" dirty="0" smtClean="0">
                <a:sym typeface="Symbol"/>
              </a:rPr>
              <a:t> Ugovor o KK</a:t>
            </a:r>
            <a:endParaRPr lang="hr-HR" sz="1200" dirty="0" smtClean="0"/>
          </a:p>
        </p:txBody>
      </p:sp>
      <p:sp>
        <p:nvSpPr>
          <p:cNvPr id="76" name="TextBox 75"/>
          <p:cNvSpPr txBox="1"/>
          <p:nvPr/>
        </p:nvSpPr>
        <p:spPr>
          <a:xfrm>
            <a:off x="7643834" y="5214950"/>
            <a:ext cx="12858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200" dirty="0" err="1" smtClean="0"/>
              <a:t>Racun</a:t>
            </a:r>
            <a:r>
              <a:rPr lang="hr-HR" sz="1200" dirty="0" smtClean="0"/>
              <a:t> -otpremnica</a:t>
            </a:r>
            <a:r>
              <a:rPr lang="hr-HR" sz="1200" dirty="0" smtClean="0">
                <a:sym typeface="Symbol"/>
              </a:rPr>
              <a:t> RO</a:t>
            </a:r>
            <a:endParaRPr lang="hr-HR" sz="1200" dirty="0" smtClean="0"/>
          </a:p>
        </p:txBody>
      </p:sp>
      <p:cxnSp>
        <p:nvCxnSpPr>
          <p:cNvPr id="78" name="Elbow Connector 77"/>
          <p:cNvCxnSpPr>
            <a:stCxn id="10" idx="3"/>
          </p:cNvCxnSpPr>
          <p:nvPr/>
        </p:nvCxnSpPr>
        <p:spPr>
          <a:xfrm>
            <a:off x="1571604" y="571480"/>
            <a:ext cx="2143140" cy="85725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Elbow Connector 79"/>
          <p:cNvCxnSpPr/>
          <p:nvPr/>
        </p:nvCxnSpPr>
        <p:spPr>
          <a:xfrm>
            <a:off x="1571604" y="1214422"/>
            <a:ext cx="2143140" cy="357190"/>
          </a:xfrm>
          <a:prstGeom prst="bentConnector3">
            <a:avLst>
              <a:gd name="adj1" fmla="val 4629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Elbow Connector 84"/>
          <p:cNvCxnSpPr>
            <a:stCxn id="26" idx="3"/>
          </p:cNvCxnSpPr>
          <p:nvPr/>
        </p:nvCxnSpPr>
        <p:spPr>
          <a:xfrm>
            <a:off x="1571604" y="1857364"/>
            <a:ext cx="2143140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Elbow Connector 91"/>
          <p:cNvCxnSpPr>
            <a:stCxn id="29" idx="3"/>
          </p:cNvCxnSpPr>
          <p:nvPr/>
        </p:nvCxnSpPr>
        <p:spPr>
          <a:xfrm>
            <a:off x="1571604" y="2500306"/>
            <a:ext cx="2143140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Elbow Connector 93"/>
          <p:cNvCxnSpPr>
            <a:stCxn id="32" idx="3"/>
          </p:cNvCxnSpPr>
          <p:nvPr/>
        </p:nvCxnSpPr>
        <p:spPr>
          <a:xfrm>
            <a:off x="1571604" y="3143248"/>
            <a:ext cx="2143140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Elbow Connector 95"/>
          <p:cNvCxnSpPr>
            <a:stCxn id="67" idx="3"/>
          </p:cNvCxnSpPr>
          <p:nvPr/>
        </p:nvCxnSpPr>
        <p:spPr>
          <a:xfrm>
            <a:off x="1571604" y="3685104"/>
            <a:ext cx="2143140" cy="2964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Elbow Connector 98"/>
          <p:cNvCxnSpPr>
            <a:stCxn id="65" idx="1"/>
          </p:cNvCxnSpPr>
          <p:nvPr/>
        </p:nvCxnSpPr>
        <p:spPr>
          <a:xfrm rot="10800000" flipH="1" flipV="1">
            <a:off x="214282" y="2399220"/>
            <a:ext cx="3500462" cy="2387102"/>
          </a:xfrm>
          <a:prstGeom prst="bentConnector3">
            <a:avLst>
              <a:gd name="adj1" fmla="val -198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Elbow Connector 103"/>
          <p:cNvCxnSpPr>
            <a:stCxn id="63" idx="3"/>
          </p:cNvCxnSpPr>
          <p:nvPr/>
        </p:nvCxnSpPr>
        <p:spPr>
          <a:xfrm>
            <a:off x="1571604" y="4328046"/>
            <a:ext cx="2143140" cy="17252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Elbow Connector 109"/>
          <p:cNvCxnSpPr/>
          <p:nvPr/>
        </p:nvCxnSpPr>
        <p:spPr>
          <a:xfrm>
            <a:off x="1571604" y="5572140"/>
            <a:ext cx="2143140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Elbow Connector 112"/>
          <p:cNvCxnSpPr/>
          <p:nvPr/>
        </p:nvCxnSpPr>
        <p:spPr>
          <a:xfrm>
            <a:off x="1571604" y="6000768"/>
            <a:ext cx="2143140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Elbow Connector 116"/>
          <p:cNvCxnSpPr>
            <a:stCxn id="4" idx="3"/>
            <a:endCxn id="50" idx="1"/>
          </p:cNvCxnSpPr>
          <p:nvPr/>
        </p:nvCxnSpPr>
        <p:spPr>
          <a:xfrm>
            <a:off x="5642796" y="2000240"/>
            <a:ext cx="2001038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Elbow Connector 118"/>
          <p:cNvCxnSpPr>
            <a:stCxn id="5" idx="3"/>
            <a:endCxn id="74" idx="1"/>
          </p:cNvCxnSpPr>
          <p:nvPr/>
        </p:nvCxnSpPr>
        <p:spPr>
          <a:xfrm flipV="1">
            <a:off x="5642796" y="3327914"/>
            <a:ext cx="2001038" cy="17252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Elbow Connector 122"/>
          <p:cNvCxnSpPr/>
          <p:nvPr/>
        </p:nvCxnSpPr>
        <p:spPr>
          <a:xfrm flipV="1">
            <a:off x="5643570" y="4286256"/>
            <a:ext cx="2000264" cy="785818"/>
          </a:xfrm>
          <a:prstGeom prst="bentConnector3">
            <a:avLst>
              <a:gd name="adj1" fmla="val 7136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Elbow Connector 126"/>
          <p:cNvCxnSpPr>
            <a:stCxn id="6" idx="3"/>
            <a:endCxn id="76" idx="1"/>
          </p:cNvCxnSpPr>
          <p:nvPr/>
        </p:nvCxnSpPr>
        <p:spPr>
          <a:xfrm>
            <a:off x="5643570" y="5393545"/>
            <a:ext cx="2000264" cy="6071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127"/>
          <p:cNvSpPr txBox="1"/>
          <p:nvPr/>
        </p:nvSpPr>
        <p:spPr>
          <a:xfrm>
            <a:off x="1857356" y="571480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Podaci o artiklima</a:t>
            </a:r>
            <a:endParaRPr lang="hr-HR" sz="1000" dirty="0"/>
          </a:p>
        </p:txBody>
      </p:sp>
      <p:sp>
        <p:nvSpPr>
          <p:cNvPr id="129" name="TextBox 128"/>
          <p:cNvSpPr txBox="1"/>
          <p:nvPr/>
        </p:nvSpPr>
        <p:spPr>
          <a:xfrm>
            <a:off x="2143108" y="2285992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Podaci o zaposleniku</a:t>
            </a:r>
            <a:endParaRPr lang="hr-HR" sz="1000" dirty="0"/>
          </a:p>
        </p:txBody>
      </p:sp>
      <p:sp>
        <p:nvSpPr>
          <p:cNvPr id="130" name="TextBox 129"/>
          <p:cNvSpPr txBox="1"/>
          <p:nvPr/>
        </p:nvSpPr>
        <p:spPr>
          <a:xfrm>
            <a:off x="1643042" y="4572008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Podaci o zaposleniku</a:t>
            </a:r>
            <a:endParaRPr lang="hr-HR" sz="1000" dirty="0"/>
          </a:p>
        </p:txBody>
      </p:sp>
      <p:sp>
        <p:nvSpPr>
          <p:cNvPr id="131" name="TextBox 130"/>
          <p:cNvSpPr txBox="1"/>
          <p:nvPr/>
        </p:nvSpPr>
        <p:spPr>
          <a:xfrm>
            <a:off x="1714480" y="1214422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Ugovor s PP</a:t>
            </a:r>
            <a:endParaRPr lang="hr-HR" sz="1000" dirty="0"/>
          </a:p>
        </p:txBody>
      </p:sp>
      <p:sp>
        <p:nvSpPr>
          <p:cNvPr id="132" name="TextBox 131"/>
          <p:cNvSpPr txBox="1"/>
          <p:nvPr/>
        </p:nvSpPr>
        <p:spPr>
          <a:xfrm>
            <a:off x="2214546" y="1643050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Zahtjev za ponudom</a:t>
            </a:r>
            <a:endParaRPr lang="hr-HR" sz="1000" dirty="0"/>
          </a:p>
        </p:txBody>
      </p:sp>
      <p:sp>
        <p:nvSpPr>
          <p:cNvPr id="133" name="TextBox 132"/>
          <p:cNvSpPr txBox="1"/>
          <p:nvPr/>
        </p:nvSpPr>
        <p:spPr>
          <a:xfrm>
            <a:off x="1643042" y="3857628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Narudžbenica kupca</a:t>
            </a:r>
            <a:endParaRPr lang="hr-HR" sz="1000" dirty="0"/>
          </a:p>
        </p:txBody>
      </p:sp>
      <p:sp>
        <p:nvSpPr>
          <p:cNvPr id="134" name="TextBox 133"/>
          <p:cNvSpPr txBox="1"/>
          <p:nvPr/>
        </p:nvSpPr>
        <p:spPr>
          <a:xfrm>
            <a:off x="6286512" y="1754019"/>
            <a:ext cx="8572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Ponuda</a:t>
            </a:r>
            <a:endParaRPr lang="hr-HR" sz="1000" dirty="0"/>
          </a:p>
        </p:txBody>
      </p:sp>
      <p:sp>
        <p:nvSpPr>
          <p:cNvPr id="135" name="TextBox 134"/>
          <p:cNvSpPr txBox="1"/>
          <p:nvPr/>
        </p:nvSpPr>
        <p:spPr>
          <a:xfrm>
            <a:off x="2214546" y="2928934"/>
            <a:ext cx="8572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Ponuda</a:t>
            </a:r>
            <a:endParaRPr lang="hr-HR" sz="1000" dirty="0"/>
          </a:p>
        </p:txBody>
      </p:sp>
      <p:sp>
        <p:nvSpPr>
          <p:cNvPr id="136" name="TextBox 135"/>
          <p:cNvSpPr txBox="1"/>
          <p:nvPr/>
        </p:nvSpPr>
        <p:spPr>
          <a:xfrm>
            <a:off x="6072198" y="3286124"/>
            <a:ext cx="8572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Nalog za IR</a:t>
            </a:r>
            <a:endParaRPr lang="hr-HR" sz="1000" dirty="0"/>
          </a:p>
        </p:txBody>
      </p:sp>
      <p:sp>
        <p:nvSpPr>
          <p:cNvPr id="138" name="TextBox 137"/>
          <p:cNvSpPr txBox="1"/>
          <p:nvPr/>
        </p:nvSpPr>
        <p:spPr>
          <a:xfrm>
            <a:off x="2214546" y="4286256"/>
            <a:ext cx="8572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Nalog za IR</a:t>
            </a:r>
            <a:endParaRPr lang="hr-HR" sz="1000" dirty="0"/>
          </a:p>
        </p:txBody>
      </p:sp>
      <p:sp>
        <p:nvSpPr>
          <p:cNvPr id="139" name="TextBox 138"/>
          <p:cNvSpPr txBox="1"/>
          <p:nvPr/>
        </p:nvSpPr>
        <p:spPr>
          <a:xfrm>
            <a:off x="6143636" y="4857760"/>
            <a:ext cx="9286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Ugovor o KK</a:t>
            </a:r>
            <a:endParaRPr lang="hr-HR" sz="1000" dirty="0"/>
          </a:p>
        </p:txBody>
      </p:sp>
      <p:sp>
        <p:nvSpPr>
          <p:cNvPr id="140" name="TextBox 139"/>
          <p:cNvSpPr txBox="1"/>
          <p:nvPr/>
        </p:nvSpPr>
        <p:spPr>
          <a:xfrm>
            <a:off x="2000232" y="6000768"/>
            <a:ext cx="9286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Ugovor o KK</a:t>
            </a:r>
            <a:endParaRPr lang="hr-HR" sz="1000" dirty="0"/>
          </a:p>
        </p:txBody>
      </p:sp>
      <p:sp>
        <p:nvSpPr>
          <p:cNvPr id="141" name="TextBox 140"/>
          <p:cNvSpPr txBox="1"/>
          <p:nvPr/>
        </p:nvSpPr>
        <p:spPr>
          <a:xfrm>
            <a:off x="6286512" y="5183043"/>
            <a:ext cx="8572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RN-OTP</a:t>
            </a:r>
            <a:endParaRPr lang="hr-HR" sz="1000" dirty="0"/>
          </a:p>
        </p:txBody>
      </p:sp>
      <p:sp>
        <p:nvSpPr>
          <p:cNvPr id="142" name="TextBox 141"/>
          <p:cNvSpPr txBox="1"/>
          <p:nvPr/>
        </p:nvSpPr>
        <p:spPr>
          <a:xfrm>
            <a:off x="2285984" y="5286388"/>
            <a:ext cx="8572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RN-OTP</a:t>
            </a:r>
            <a:endParaRPr lang="hr-HR" sz="1000" dirty="0"/>
          </a:p>
        </p:txBody>
      </p:sp>
      <p:cxnSp>
        <p:nvCxnSpPr>
          <p:cNvPr id="144" name="Shape 143"/>
          <p:cNvCxnSpPr>
            <a:stCxn id="23" idx="1"/>
          </p:cNvCxnSpPr>
          <p:nvPr/>
        </p:nvCxnSpPr>
        <p:spPr>
          <a:xfrm rot="10800000" flipH="1" flipV="1">
            <a:off x="214282" y="1214422"/>
            <a:ext cx="3500462" cy="3857652"/>
          </a:xfrm>
          <a:prstGeom prst="bentConnector4">
            <a:avLst>
              <a:gd name="adj1" fmla="val -4543"/>
              <a:gd name="adj2" fmla="val 9879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/>
          <p:cNvSpPr txBox="1"/>
          <p:nvPr/>
        </p:nvSpPr>
        <p:spPr>
          <a:xfrm>
            <a:off x="2500298" y="4857760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Ugovor s PP</a:t>
            </a:r>
            <a:endParaRPr lang="hr-HR" sz="1000" dirty="0"/>
          </a:p>
        </p:txBody>
      </p:sp>
      <p:cxnSp>
        <p:nvCxnSpPr>
          <p:cNvPr id="105" name="Elbow Connector 104"/>
          <p:cNvCxnSpPr>
            <a:endCxn id="6" idx="1"/>
          </p:cNvCxnSpPr>
          <p:nvPr/>
        </p:nvCxnSpPr>
        <p:spPr>
          <a:xfrm>
            <a:off x="1571604" y="3857628"/>
            <a:ext cx="2142366" cy="1535917"/>
          </a:xfrm>
          <a:prstGeom prst="bentConnector3">
            <a:avLst>
              <a:gd name="adj1" fmla="val 2649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2295508" y="3652838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Narudžbenica kupca</a:t>
            </a:r>
            <a:endParaRPr lang="hr-HR" sz="1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3" grpId="0" animBg="1"/>
      <p:bldP spid="24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3" grpId="0" animBg="1"/>
      <p:bldP spid="35" grpId="0" animBg="1"/>
      <p:bldP spid="36" grpId="0" animBg="1"/>
      <p:bldP spid="36" grpId="1" animBg="1"/>
      <p:bldP spid="38" grpId="0" animBg="1"/>
      <p:bldP spid="39" grpId="0" animBg="1"/>
      <p:bldP spid="44" grpId="0" animBg="1"/>
      <p:bldP spid="45" grpId="0" animBg="1"/>
      <p:bldP spid="47" grpId="0" animBg="1"/>
      <p:bldP spid="48" grpId="0" animBg="1"/>
      <p:bldP spid="50" grpId="0" animBg="1"/>
      <p:bldP spid="51" grpId="0" animBg="1"/>
      <p:bldP spid="53" grpId="0" animBg="1"/>
      <p:bldP spid="54" grpId="0" animBg="1"/>
      <p:bldP spid="56" grpId="0" animBg="1"/>
      <p:bldP spid="57" grpId="0" animBg="1"/>
      <p:bldP spid="59" grpId="0" animBg="1"/>
      <p:bldP spid="60" grpId="0" animBg="1"/>
      <p:bldP spid="62" grpId="0"/>
      <p:bldP spid="63" grpId="0"/>
      <p:bldP spid="64" grpId="0"/>
      <p:bldP spid="65" grpId="0"/>
      <p:bldP spid="66" grpId="0"/>
      <p:bldP spid="67" grpId="0"/>
      <p:bldP spid="68" grpId="0"/>
      <p:bldP spid="70" grpId="0"/>
      <p:bldP spid="71" grpId="0"/>
      <p:bldP spid="73" grpId="0"/>
      <p:bldP spid="74" grpId="0"/>
      <p:bldP spid="75" grpId="0"/>
      <p:bldP spid="76" grpId="0"/>
      <p:bldP spid="128" grpId="0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8" grpId="0"/>
      <p:bldP spid="139" grpId="0"/>
      <p:bldP spid="140" grpId="0"/>
      <p:bldP spid="141" grpId="0"/>
      <p:bldP spid="142" grpId="0"/>
      <p:bldP spid="149" grpId="0"/>
      <p:bldP spid="10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/>
          <p:cNvSpPr/>
          <p:nvPr/>
        </p:nvSpPr>
        <p:spPr>
          <a:xfrm>
            <a:off x="0" y="2071678"/>
            <a:ext cx="9144000" cy="1143008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155408"/>
            <a:ext cx="8534400" cy="487510"/>
          </a:xfrm>
        </p:spPr>
        <p:txBody>
          <a:bodyPr>
            <a:normAutofit/>
          </a:bodyPr>
          <a:lstStyle/>
          <a:p>
            <a:r>
              <a:rPr lang="hr-HR" sz="2400" b="1" dirty="0" err="1" smtClean="0"/>
              <a:t>A</a:t>
            </a:r>
            <a:r>
              <a:rPr lang="hr-HR" sz="2400" dirty="0" err="1" smtClean="0"/>
              <a:t>ctivity</a:t>
            </a:r>
            <a:r>
              <a:rPr lang="hr-HR" sz="2400" b="1" dirty="0" err="1" smtClean="0"/>
              <a:t>F</a:t>
            </a:r>
            <a:r>
              <a:rPr lang="hr-HR" sz="2400" dirty="0" err="1" smtClean="0"/>
              <a:t>low</a:t>
            </a:r>
            <a:r>
              <a:rPr lang="hr-HR" sz="2400" b="1" dirty="0" err="1" smtClean="0"/>
              <a:t>D</a:t>
            </a:r>
            <a:r>
              <a:rPr lang="hr-HR" sz="2400" dirty="0" err="1" smtClean="0"/>
              <a:t>iagram</a:t>
            </a:r>
            <a:r>
              <a:rPr lang="hr-HR" sz="2400" dirty="0" smtClean="0"/>
              <a:t> … Izrada ponude</a:t>
            </a:r>
            <a:endParaRPr lang="hr-HR" sz="2400" dirty="0"/>
          </a:p>
        </p:txBody>
      </p:sp>
      <p:sp>
        <p:nvSpPr>
          <p:cNvPr id="4" name="Rectangle 3"/>
          <p:cNvSpPr/>
          <p:nvPr/>
        </p:nvSpPr>
        <p:spPr>
          <a:xfrm>
            <a:off x="-32" y="928670"/>
            <a:ext cx="9144000" cy="1143008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Rectangle 4"/>
          <p:cNvSpPr/>
          <p:nvPr/>
        </p:nvSpPr>
        <p:spPr>
          <a:xfrm>
            <a:off x="-32" y="3214686"/>
            <a:ext cx="9144000" cy="1071570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" name="Rectangle 5"/>
          <p:cNvSpPr/>
          <p:nvPr/>
        </p:nvSpPr>
        <p:spPr>
          <a:xfrm>
            <a:off x="0" y="4286256"/>
            <a:ext cx="9144000" cy="1071570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Rectangle 6"/>
          <p:cNvSpPr/>
          <p:nvPr/>
        </p:nvSpPr>
        <p:spPr>
          <a:xfrm>
            <a:off x="0" y="5357826"/>
            <a:ext cx="9144000" cy="1285884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TextBox 10"/>
          <p:cNvSpPr txBox="1"/>
          <p:nvPr/>
        </p:nvSpPr>
        <p:spPr>
          <a:xfrm>
            <a:off x="0" y="928670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Kupac</a:t>
            </a:r>
            <a:endParaRPr lang="hr-HR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3214686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Tajnica</a:t>
            </a:r>
            <a:endParaRPr lang="hr-HR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4286256"/>
            <a:ext cx="1285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Poslovođa</a:t>
            </a:r>
          </a:p>
          <a:p>
            <a:r>
              <a:rPr lang="hr-HR" dirty="0" smtClean="0"/>
              <a:t>/Prodavač</a:t>
            </a:r>
            <a:endParaRPr lang="hr-HR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5357826"/>
            <a:ext cx="1500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Računovođa</a:t>
            </a:r>
            <a:endParaRPr lang="hr-HR" dirty="0"/>
          </a:p>
        </p:txBody>
      </p:sp>
      <p:sp>
        <p:nvSpPr>
          <p:cNvPr id="15" name="TextBox 14"/>
          <p:cNvSpPr txBox="1"/>
          <p:nvPr/>
        </p:nvSpPr>
        <p:spPr>
          <a:xfrm>
            <a:off x="1214414" y="1000108"/>
            <a:ext cx="1214446" cy="738664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Kreiranje zahtjeva za ponudom</a:t>
            </a:r>
            <a:endParaRPr lang="hr-HR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1142976" y="4643446"/>
            <a:ext cx="1404000" cy="52322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Analiza zahtjeva kupca</a:t>
            </a:r>
            <a:endParaRPr lang="hr-HR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1489488" y="5857892"/>
            <a:ext cx="1368000" cy="738664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Evidentiranje poslovnog partnera</a:t>
            </a:r>
            <a:endParaRPr lang="hr-HR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2928926" y="5429264"/>
            <a:ext cx="1285884" cy="52322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Evidentiranje artikla</a:t>
            </a:r>
            <a:endParaRPr lang="hr-HR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5214942" y="5548986"/>
            <a:ext cx="1500198" cy="52322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Evidentiranje zaposlenika</a:t>
            </a:r>
            <a:endParaRPr lang="hr-HR" sz="1400" dirty="0"/>
          </a:p>
        </p:txBody>
      </p:sp>
      <p:grpSp>
        <p:nvGrpSpPr>
          <p:cNvPr id="3" name="Group 41"/>
          <p:cNvGrpSpPr/>
          <p:nvPr/>
        </p:nvGrpSpPr>
        <p:grpSpPr>
          <a:xfrm>
            <a:off x="3929058" y="4500570"/>
            <a:ext cx="2928958" cy="738664"/>
            <a:chOff x="3643306" y="3857628"/>
            <a:chExt cx="2928958" cy="738664"/>
          </a:xfrm>
        </p:grpSpPr>
        <p:sp>
          <p:nvSpPr>
            <p:cNvPr id="20" name="TextBox 19"/>
            <p:cNvSpPr txBox="1"/>
            <p:nvPr/>
          </p:nvSpPr>
          <p:spPr>
            <a:xfrm>
              <a:off x="3643306" y="3857628"/>
              <a:ext cx="1214446" cy="738664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hr-HR" sz="1400" dirty="0" smtClean="0"/>
                <a:t>Kreiranje ponude</a:t>
              </a:r>
            </a:p>
            <a:p>
              <a:pPr algn="ctr"/>
              <a:endParaRPr lang="hr-HR" sz="1400" dirty="0"/>
            </a:p>
          </p:txBody>
        </p:sp>
        <p:sp>
          <p:nvSpPr>
            <p:cNvPr id="21" name="Diamond 20"/>
            <p:cNvSpPr/>
            <p:nvPr/>
          </p:nvSpPr>
          <p:spPr>
            <a:xfrm>
              <a:off x="5500694" y="3857628"/>
              <a:ext cx="1071570" cy="720000"/>
            </a:xfrm>
            <a:prstGeom prst="diamond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hr-HR" sz="800" b="1" dirty="0" smtClean="0">
                  <a:solidFill>
                    <a:schemeClr val="tx1"/>
                  </a:solidFill>
                </a:rPr>
                <a:t>Imamo podatke</a:t>
              </a:r>
              <a:endParaRPr lang="hr-HR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25" name="Straight Connector 24"/>
            <p:cNvCxnSpPr>
              <a:stCxn id="20" idx="3"/>
              <a:endCxn id="21" idx="1"/>
            </p:cNvCxnSpPr>
            <p:nvPr/>
          </p:nvCxnSpPr>
          <p:spPr>
            <a:xfrm flipV="1">
              <a:off x="4857752" y="4217628"/>
              <a:ext cx="64294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2928926" y="3357562"/>
            <a:ext cx="1214446" cy="52322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Zaprimanje podataka</a:t>
            </a:r>
            <a:endParaRPr lang="hr-HR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4429124" y="3857628"/>
            <a:ext cx="1500198" cy="307777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Slanje ponude</a:t>
            </a:r>
            <a:endParaRPr lang="hr-HR" sz="1400" dirty="0"/>
          </a:p>
        </p:txBody>
      </p:sp>
      <p:sp>
        <p:nvSpPr>
          <p:cNvPr id="28" name="TextBox 27"/>
          <p:cNvSpPr txBox="1"/>
          <p:nvPr/>
        </p:nvSpPr>
        <p:spPr>
          <a:xfrm>
            <a:off x="5967402" y="3257705"/>
            <a:ext cx="1176366" cy="52322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Zaprimanje odgovora</a:t>
            </a:r>
            <a:endParaRPr lang="hr-HR" sz="1400" dirty="0"/>
          </a:p>
        </p:txBody>
      </p:sp>
      <p:sp>
        <p:nvSpPr>
          <p:cNvPr id="30" name="TextBox 29"/>
          <p:cNvSpPr txBox="1"/>
          <p:nvPr/>
        </p:nvSpPr>
        <p:spPr>
          <a:xfrm>
            <a:off x="7500958" y="3571876"/>
            <a:ext cx="1285884" cy="52322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Slanje upita o podacima</a:t>
            </a:r>
            <a:endParaRPr lang="hr-HR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4572000" y="1405582"/>
            <a:ext cx="1224000" cy="52322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Zaprimanje ponude</a:t>
            </a:r>
            <a:endParaRPr lang="hr-HR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7500958" y="1000108"/>
            <a:ext cx="1285884" cy="52322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Zaprimanje upita</a:t>
            </a:r>
            <a:endParaRPr lang="hr-HR" sz="1400" dirty="0"/>
          </a:p>
        </p:txBody>
      </p:sp>
      <p:cxnSp>
        <p:nvCxnSpPr>
          <p:cNvPr id="34" name="Elbow Connector 33"/>
          <p:cNvCxnSpPr>
            <a:stCxn id="15" idx="2"/>
            <a:endCxn id="16" idx="0"/>
          </p:cNvCxnSpPr>
          <p:nvPr/>
        </p:nvCxnSpPr>
        <p:spPr>
          <a:xfrm rot="16200000" flipH="1">
            <a:off x="380969" y="3179439"/>
            <a:ext cx="2904674" cy="2333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6" idx="2"/>
            <a:endCxn id="17" idx="0"/>
          </p:cNvCxnSpPr>
          <p:nvPr/>
        </p:nvCxnSpPr>
        <p:spPr>
          <a:xfrm rot="16200000" flipH="1">
            <a:off x="1663619" y="5348023"/>
            <a:ext cx="691226" cy="328512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>
            <a:endCxn id="18" idx="1"/>
          </p:cNvCxnSpPr>
          <p:nvPr/>
        </p:nvCxnSpPr>
        <p:spPr>
          <a:xfrm>
            <a:off x="2285984" y="5143512"/>
            <a:ext cx="642942" cy="547362"/>
          </a:xfrm>
          <a:prstGeom prst="bentConnector3">
            <a:avLst>
              <a:gd name="adj1" fmla="val 532"/>
            </a:avLst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hape 43"/>
          <p:cNvCxnSpPr>
            <a:stCxn id="18" idx="3"/>
          </p:cNvCxnSpPr>
          <p:nvPr/>
        </p:nvCxnSpPr>
        <p:spPr>
          <a:xfrm flipH="1" flipV="1">
            <a:off x="3929058" y="4869902"/>
            <a:ext cx="285752" cy="820972"/>
          </a:xfrm>
          <a:prstGeom prst="bentConnector5">
            <a:avLst>
              <a:gd name="adj1" fmla="val -79999"/>
              <a:gd name="adj2" fmla="val 43439"/>
              <a:gd name="adj3" fmla="val 179999"/>
            </a:avLst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hape 45"/>
          <p:cNvCxnSpPr>
            <a:stCxn id="17" idx="3"/>
            <a:endCxn id="20" idx="2"/>
          </p:cNvCxnSpPr>
          <p:nvPr/>
        </p:nvCxnSpPr>
        <p:spPr>
          <a:xfrm flipV="1">
            <a:off x="2857488" y="5239234"/>
            <a:ext cx="1678793" cy="987990"/>
          </a:xfrm>
          <a:prstGeom prst="bentConnector2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hape 49"/>
          <p:cNvCxnSpPr>
            <a:stCxn id="19" idx="0"/>
          </p:cNvCxnSpPr>
          <p:nvPr/>
        </p:nvCxnSpPr>
        <p:spPr>
          <a:xfrm rot="16200000" flipV="1">
            <a:off x="5351536" y="4935480"/>
            <a:ext cx="405474" cy="821537"/>
          </a:xfrm>
          <a:prstGeom prst="bentConnector2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hape 52"/>
          <p:cNvCxnSpPr>
            <a:stCxn id="21" idx="0"/>
            <a:endCxn id="27" idx="3"/>
          </p:cNvCxnSpPr>
          <p:nvPr/>
        </p:nvCxnSpPr>
        <p:spPr>
          <a:xfrm rot="16200000" flipV="1">
            <a:off x="5881251" y="4059589"/>
            <a:ext cx="489053" cy="392909"/>
          </a:xfrm>
          <a:prstGeom prst="bentConnector2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hape 54"/>
          <p:cNvCxnSpPr>
            <a:endCxn id="30" idx="2"/>
          </p:cNvCxnSpPr>
          <p:nvPr/>
        </p:nvCxnSpPr>
        <p:spPr>
          <a:xfrm flipV="1">
            <a:off x="6858016" y="4095096"/>
            <a:ext cx="1285884" cy="765474"/>
          </a:xfrm>
          <a:prstGeom prst="bentConnector2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Elbow Connector 56"/>
          <p:cNvCxnSpPr>
            <a:stCxn id="30" idx="0"/>
            <a:endCxn id="32" idx="2"/>
          </p:cNvCxnSpPr>
          <p:nvPr/>
        </p:nvCxnSpPr>
        <p:spPr>
          <a:xfrm rot="5400000" flipH="1" flipV="1">
            <a:off x="7119626" y="2547602"/>
            <a:ext cx="2048548" cy="158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hape 58"/>
          <p:cNvCxnSpPr>
            <a:stCxn id="32" idx="1"/>
            <a:endCxn id="26" idx="0"/>
          </p:cNvCxnSpPr>
          <p:nvPr/>
        </p:nvCxnSpPr>
        <p:spPr>
          <a:xfrm rot="10800000" flipV="1">
            <a:off x="3536150" y="1261718"/>
            <a:ext cx="3964809" cy="2095844"/>
          </a:xfrm>
          <a:prstGeom prst="bentConnector2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Elbow Connector 60"/>
          <p:cNvCxnSpPr>
            <a:stCxn id="26" idx="2"/>
          </p:cNvCxnSpPr>
          <p:nvPr/>
        </p:nvCxnSpPr>
        <p:spPr>
          <a:xfrm rot="16200000" flipH="1">
            <a:off x="3726321" y="3690610"/>
            <a:ext cx="619788" cy="1000132"/>
          </a:xfrm>
          <a:prstGeom prst="bentConnector3">
            <a:avLst>
              <a:gd name="adj1" fmla="val 77262"/>
            </a:avLst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Elbow Connector 63"/>
          <p:cNvCxnSpPr>
            <a:stCxn id="27" idx="0"/>
            <a:endCxn id="31" idx="2"/>
          </p:cNvCxnSpPr>
          <p:nvPr/>
        </p:nvCxnSpPr>
        <p:spPr>
          <a:xfrm rot="5400000" flipH="1" flipV="1">
            <a:off x="4217198" y="2890827"/>
            <a:ext cx="1928826" cy="47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hape 65"/>
          <p:cNvCxnSpPr>
            <a:endCxn id="28" idx="0"/>
          </p:cNvCxnSpPr>
          <p:nvPr/>
        </p:nvCxnSpPr>
        <p:spPr>
          <a:xfrm rot="16200000" flipH="1">
            <a:off x="5399407" y="2101526"/>
            <a:ext cx="1328903" cy="98345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0" y="2071678"/>
            <a:ext cx="1285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Skladištar</a:t>
            </a:r>
            <a:endParaRPr lang="hr-HR" dirty="0"/>
          </a:p>
        </p:txBody>
      </p:sp>
      <p:sp>
        <p:nvSpPr>
          <p:cNvPr id="78" name="TextBox 77"/>
          <p:cNvSpPr txBox="1"/>
          <p:nvPr/>
        </p:nvSpPr>
        <p:spPr>
          <a:xfrm rot="5400000">
            <a:off x="984146" y="2841542"/>
            <a:ext cx="15001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smtClean="0"/>
              <a:t>Zahtjev za ponudom</a:t>
            </a:r>
            <a:endParaRPr lang="hr-HR" sz="1000" dirty="0"/>
          </a:p>
        </p:txBody>
      </p:sp>
      <p:sp>
        <p:nvSpPr>
          <p:cNvPr id="79" name="TextBox 78"/>
          <p:cNvSpPr txBox="1"/>
          <p:nvPr/>
        </p:nvSpPr>
        <p:spPr>
          <a:xfrm>
            <a:off x="1422298" y="5500702"/>
            <a:ext cx="107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smtClean="0"/>
              <a:t>Zahtjev za </a:t>
            </a:r>
          </a:p>
          <a:p>
            <a:r>
              <a:rPr lang="hr-HR" sz="1000" dirty="0" smtClean="0"/>
              <a:t>podacima</a:t>
            </a:r>
            <a:endParaRPr lang="hr-HR" sz="1000" dirty="0"/>
          </a:p>
        </p:txBody>
      </p:sp>
      <p:sp>
        <p:nvSpPr>
          <p:cNvPr id="80" name="TextBox 79"/>
          <p:cNvSpPr txBox="1"/>
          <p:nvPr/>
        </p:nvSpPr>
        <p:spPr>
          <a:xfrm>
            <a:off x="2208116" y="5357826"/>
            <a:ext cx="107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smtClean="0"/>
              <a:t>Zahtjev  o </a:t>
            </a:r>
            <a:r>
              <a:rPr lang="hr-HR" sz="1000" dirty="0" err="1" smtClean="0"/>
              <a:t>raspolož</a:t>
            </a:r>
            <a:r>
              <a:rPr lang="hr-HR" sz="1000" dirty="0" smtClean="0"/>
              <a:t>.</a:t>
            </a:r>
            <a:endParaRPr lang="hr-HR" sz="1000" dirty="0"/>
          </a:p>
        </p:txBody>
      </p:sp>
      <p:sp>
        <p:nvSpPr>
          <p:cNvPr id="81" name="TextBox 80"/>
          <p:cNvSpPr txBox="1"/>
          <p:nvPr/>
        </p:nvSpPr>
        <p:spPr>
          <a:xfrm>
            <a:off x="3714744" y="6040299"/>
            <a:ext cx="1078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smtClean="0"/>
              <a:t>Podaci o PP</a:t>
            </a:r>
            <a:endParaRPr lang="hr-HR" sz="1000" dirty="0"/>
          </a:p>
        </p:txBody>
      </p:sp>
      <p:sp>
        <p:nvSpPr>
          <p:cNvPr id="82" name="TextBox 81"/>
          <p:cNvSpPr txBox="1"/>
          <p:nvPr/>
        </p:nvSpPr>
        <p:spPr>
          <a:xfrm>
            <a:off x="3214678" y="4929198"/>
            <a:ext cx="1078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smtClean="0"/>
              <a:t>Artikl</a:t>
            </a:r>
            <a:endParaRPr lang="hr-HR" sz="1000" dirty="0"/>
          </a:p>
        </p:txBody>
      </p:sp>
      <p:sp>
        <p:nvSpPr>
          <p:cNvPr id="84" name="TextBox 83"/>
          <p:cNvSpPr txBox="1"/>
          <p:nvPr/>
        </p:nvSpPr>
        <p:spPr>
          <a:xfrm>
            <a:off x="7429520" y="4643446"/>
            <a:ext cx="1078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smtClean="0"/>
              <a:t>NE!</a:t>
            </a:r>
            <a:endParaRPr lang="hr-HR" sz="1000" dirty="0"/>
          </a:p>
        </p:txBody>
      </p:sp>
      <p:sp>
        <p:nvSpPr>
          <p:cNvPr id="85" name="TextBox 84"/>
          <p:cNvSpPr txBox="1"/>
          <p:nvPr/>
        </p:nvSpPr>
        <p:spPr>
          <a:xfrm>
            <a:off x="7637404" y="2285992"/>
            <a:ext cx="107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Upit o podacima</a:t>
            </a:r>
            <a:endParaRPr lang="hr-HR" sz="1000" dirty="0"/>
          </a:p>
        </p:txBody>
      </p:sp>
      <p:sp>
        <p:nvSpPr>
          <p:cNvPr id="86" name="TextBox 85"/>
          <p:cNvSpPr txBox="1"/>
          <p:nvPr/>
        </p:nvSpPr>
        <p:spPr>
          <a:xfrm>
            <a:off x="3500430" y="1285860"/>
            <a:ext cx="1078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smtClean="0"/>
              <a:t>Podaci</a:t>
            </a:r>
            <a:endParaRPr lang="hr-HR" sz="1000" dirty="0"/>
          </a:p>
        </p:txBody>
      </p:sp>
      <p:sp>
        <p:nvSpPr>
          <p:cNvPr id="87" name="TextBox 86"/>
          <p:cNvSpPr txBox="1"/>
          <p:nvPr/>
        </p:nvSpPr>
        <p:spPr>
          <a:xfrm>
            <a:off x="3494000" y="4071942"/>
            <a:ext cx="1078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smtClean="0"/>
              <a:t>Podaci</a:t>
            </a:r>
            <a:endParaRPr lang="hr-HR" sz="1000" dirty="0"/>
          </a:p>
        </p:txBody>
      </p:sp>
      <p:sp>
        <p:nvSpPr>
          <p:cNvPr id="88" name="TextBox 87"/>
          <p:cNvSpPr txBox="1"/>
          <p:nvPr/>
        </p:nvSpPr>
        <p:spPr>
          <a:xfrm>
            <a:off x="6000760" y="4000504"/>
            <a:ext cx="1078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smtClean="0"/>
              <a:t>DA!</a:t>
            </a:r>
            <a:endParaRPr lang="hr-HR" sz="1000" dirty="0"/>
          </a:p>
        </p:txBody>
      </p:sp>
      <p:sp>
        <p:nvSpPr>
          <p:cNvPr id="89" name="TextBox 88"/>
          <p:cNvSpPr txBox="1"/>
          <p:nvPr/>
        </p:nvSpPr>
        <p:spPr>
          <a:xfrm>
            <a:off x="4851322" y="2714620"/>
            <a:ext cx="1078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smtClean="0"/>
              <a:t>Ponuda</a:t>
            </a:r>
            <a:endParaRPr lang="hr-HR" sz="1000" dirty="0"/>
          </a:p>
        </p:txBody>
      </p:sp>
      <p:sp>
        <p:nvSpPr>
          <p:cNvPr id="90" name="TextBox 89"/>
          <p:cNvSpPr txBox="1"/>
          <p:nvPr/>
        </p:nvSpPr>
        <p:spPr>
          <a:xfrm>
            <a:off x="5929322" y="2643182"/>
            <a:ext cx="1078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smtClean="0"/>
              <a:t>Odgovor</a:t>
            </a:r>
            <a:endParaRPr lang="hr-HR" sz="1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2" grpId="0"/>
      <p:bldP spid="2" grpId="1"/>
      <p:bldP spid="4" grpId="0" animBg="1"/>
      <p:bldP spid="5" grpId="0" animBg="1"/>
      <p:bldP spid="6" grpId="0" animBg="1"/>
      <p:bldP spid="7" grpId="0" animBg="1"/>
      <p:bldP spid="11" grpId="0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6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76" grpId="0"/>
      <p:bldP spid="78" grpId="0"/>
      <p:bldP spid="79" grpId="0"/>
      <p:bldP spid="80" grpId="0"/>
      <p:bldP spid="81" grpId="0"/>
      <p:bldP spid="82" grpId="0"/>
      <p:bldP spid="84" grpId="0"/>
      <p:bldP spid="85" grpId="0"/>
      <p:bldP spid="86" grpId="0"/>
      <p:bldP spid="87" grpId="0"/>
      <p:bldP spid="88" grpId="0"/>
      <p:bldP spid="89" grpId="0"/>
      <p:bldP spid="9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2071678"/>
            <a:ext cx="9144000" cy="1143008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01752" y="155408"/>
            <a:ext cx="8534400" cy="487510"/>
          </a:xfrm>
        </p:spPr>
        <p:txBody>
          <a:bodyPr>
            <a:normAutofit/>
          </a:bodyPr>
          <a:lstStyle/>
          <a:p>
            <a:r>
              <a:rPr lang="hr-HR" sz="2400" b="1" dirty="0" err="1" smtClean="0"/>
              <a:t>A</a:t>
            </a:r>
            <a:r>
              <a:rPr lang="hr-HR" sz="2400" dirty="0" err="1" smtClean="0"/>
              <a:t>ctivity</a:t>
            </a:r>
            <a:r>
              <a:rPr lang="hr-HR" sz="2400" b="1" dirty="0" err="1" smtClean="0"/>
              <a:t>F</a:t>
            </a:r>
            <a:r>
              <a:rPr lang="hr-HR" sz="2400" dirty="0" err="1" smtClean="0"/>
              <a:t>low</a:t>
            </a:r>
            <a:r>
              <a:rPr lang="hr-HR" sz="2400" b="1" dirty="0" err="1" smtClean="0"/>
              <a:t>D</a:t>
            </a:r>
            <a:r>
              <a:rPr lang="hr-HR" sz="2400" dirty="0" err="1" smtClean="0"/>
              <a:t>iagram</a:t>
            </a:r>
            <a:r>
              <a:rPr lang="hr-HR" sz="2400" dirty="0" smtClean="0"/>
              <a:t> … Priprema otpreme</a:t>
            </a:r>
            <a:endParaRPr lang="hr-HR" sz="2400" dirty="0"/>
          </a:p>
        </p:txBody>
      </p:sp>
      <p:sp>
        <p:nvSpPr>
          <p:cNvPr id="5" name="Rectangle 4"/>
          <p:cNvSpPr/>
          <p:nvPr/>
        </p:nvSpPr>
        <p:spPr>
          <a:xfrm>
            <a:off x="-32" y="928670"/>
            <a:ext cx="9144000" cy="1143008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" name="Rectangle 5"/>
          <p:cNvSpPr/>
          <p:nvPr/>
        </p:nvSpPr>
        <p:spPr>
          <a:xfrm>
            <a:off x="-32" y="3214686"/>
            <a:ext cx="9144000" cy="1071570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Rectangle 6"/>
          <p:cNvSpPr/>
          <p:nvPr/>
        </p:nvSpPr>
        <p:spPr>
          <a:xfrm>
            <a:off x="0" y="4286256"/>
            <a:ext cx="9144000" cy="1071570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Rectangle 7"/>
          <p:cNvSpPr/>
          <p:nvPr/>
        </p:nvSpPr>
        <p:spPr>
          <a:xfrm>
            <a:off x="0" y="5357826"/>
            <a:ext cx="9144000" cy="1285884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TextBox 8"/>
          <p:cNvSpPr txBox="1"/>
          <p:nvPr/>
        </p:nvSpPr>
        <p:spPr>
          <a:xfrm>
            <a:off x="0" y="928670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Kupac</a:t>
            </a:r>
            <a:endParaRPr lang="hr-HR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3214686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Tajnica</a:t>
            </a:r>
            <a:endParaRPr lang="hr-HR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4286256"/>
            <a:ext cx="1285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Poslovođa</a:t>
            </a:r>
          </a:p>
          <a:p>
            <a:r>
              <a:rPr lang="hr-HR" dirty="0" smtClean="0"/>
              <a:t>/Prodavač</a:t>
            </a:r>
            <a:endParaRPr lang="hr-HR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5357826"/>
            <a:ext cx="1500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Računovođa</a:t>
            </a:r>
            <a:endParaRPr lang="hr-HR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2071678"/>
            <a:ext cx="1285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Skladištar</a:t>
            </a:r>
            <a:endParaRPr lang="hr-HR" dirty="0"/>
          </a:p>
        </p:txBody>
      </p:sp>
      <p:sp>
        <p:nvSpPr>
          <p:cNvPr id="15" name="TextBox 14"/>
          <p:cNvSpPr txBox="1"/>
          <p:nvPr/>
        </p:nvSpPr>
        <p:spPr>
          <a:xfrm>
            <a:off x="5967402" y="3257705"/>
            <a:ext cx="1176366" cy="52322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Zaprimanje odgovora</a:t>
            </a:r>
            <a:endParaRPr lang="hr-HR" sz="1400" dirty="0"/>
          </a:p>
        </p:txBody>
      </p:sp>
      <p:grpSp>
        <p:nvGrpSpPr>
          <p:cNvPr id="2" name="Group 16"/>
          <p:cNvGrpSpPr/>
          <p:nvPr/>
        </p:nvGrpSpPr>
        <p:grpSpPr>
          <a:xfrm>
            <a:off x="2000232" y="4500570"/>
            <a:ext cx="3286149" cy="738664"/>
            <a:chOff x="3643307" y="3857628"/>
            <a:chExt cx="2749635" cy="738664"/>
          </a:xfrm>
        </p:grpSpPr>
        <p:sp>
          <p:nvSpPr>
            <p:cNvPr id="18" name="TextBox 17"/>
            <p:cNvSpPr txBox="1"/>
            <p:nvPr/>
          </p:nvSpPr>
          <p:spPr>
            <a:xfrm>
              <a:off x="3643307" y="3857628"/>
              <a:ext cx="956394" cy="738664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hr-HR" sz="1400" dirty="0" smtClean="0"/>
                <a:t>Analiza odgovora</a:t>
              </a:r>
            </a:p>
            <a:p>
              <a:pPr algn="ctr"/>
              <a:endParaRPr lang="hr-HR" sz="1400" dirty="0"/>
            </a:p>
          </p:txBody>
        </p:sp>
        <p:sp>
          <p:nvSpPr>
            <p:cNvPr id="19" name="Diamond 18"/>
            <p:cNvSpPr/>
            <p:nvPr/>
          </p:nvSpPr>
          <p:spPr>
            <a:xfrm>
              <a:off x="5143506" y="3857628"/>
              <a:ext cx="1249436" cy="720000"/>
            </a:xfrm>
            <a:prstGeom prst="diamond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hr-HR" sz="800" b="1" dirty="0" smtClean="0">
                  <a:solidFill>
                    <a:schemeClr val="tx1"/>
                  </a:solidFill>
                </a:rPr>
                <a:t>Narudžbenica??????</a:t>
              </a:r>
              <a:endParaRPr lang="hr-HR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20" name="Straight Connector 19"/>
            <p:cNvCxnSpPr>
              <a:stCxn id="18" idx="3"/>
              <a:endCxn id="19" idx="1"/>
            </p:cNvCxnSpPr>
            <p:nvPr/>
          </p:nvCxnSpPr>
          <p:spPr>
            <a:xfrm flipV="1">
              <a:off x="4599702" y="4217628"/>
              <a:ext cx="54380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" name="Elbow Connector 21"/>
          <p:cNvCxnSpPr>
            <a:stCxn id="15" idx="1"/>
            <a:endCxn id="18" idx="1"/>
          </p:cNvCxnSpPr>
          <p:nvPr/>
        </p:nvCxnSpPr>
        <p:spPr>
          <a:xfrm rot="10800000" flipV="1">
            <a:off x="2000232" y="3519314"/>
            <a:ext cx="3967170" cy="1350587"/>
          </a:xfrm>
          <a:prstGeom prst="bentConnector3">
            <a:avLst>
              <a:gd name="adj1" fmla="val 105762"/>
            </a:avLst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785918" y="3571876"/>
            <a:ext cx="1078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smtClean="0"/>
              <a:t>Odgovor</a:t>
            </a:r>
            <a:endParaRPr lang="hr-HR" sz="1000" dirty="0"/>
          </a:p>
        </p:txBody>
      </p:sp>
      <p:sp>
        <p:nvSpPr>
          <p:cNvPr id="32" name="TextBox 31"/>
          <p:cNvSpPr txBox="1"/>
          <p:nvPr/>
        </p:nvSpPr>
        <p:spPr>
          <a:xfrm>
            <a:off x="4786314" y="5906176"/>
            <a:ext cx="1285884" cy="52322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Prekid suradnje</a:t>
            </a:r>
            <a:endParaRPr lang="hr-HR" sz="1400" dirty="0"/>
          </a:p>
        </p:txBody>
      </p:sp>
      <p:cxnSp>
        <p:nvCxnSpPr>
          <p:cNvPr id="34" name="Elbow Connector 33"/>
          <p:cNvCxnSpPr>
            <a:stCxn id="19" idx="2"/>
            <a:endCxn id="32" idx="0"/>
          </p:cNvCxnSpPr>
          <p:nvPr/>
        </p:nvCxnSpPr>
        <p:spPr>
          <a:xfrm rot="16200000" flipH="1">
            <a:off x="4641708" y="5118628"/>
            <a:ext cx="685606" cy="88948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Hexagon 34"/>
          <p:cNvSpPr/>
          <p:nvPr/>
        </p:nvSpPr>
        <p:spPr>
          <a:xfrm>
            <a:off x="1928794" y="5786454"/>
            <a:ext cx="1357322" cy="785818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 dirty="0" smtClean="0">
                <a:solidFill>
                  <a:schemeClr val="tx1"/>
                </a:solidFill>
              </a:rPr>
              <a:t>Problem (konkurencija…)</a:t>
            </a:r>
            <a:endParaRPr lang="hr-HR" sz="1200" dirty="0">
              <a:solidFill>
                <a:schemeClr val="tx1"/>
              </a:solidFill>
            </a:endParaRPr>
          </a:p>
        </p:txBody>
      </p:sp>
      <p:cxnSp>
        <p:nvCxnSpPr>
          <p:cNvPr id="37" name="Straight Connector 36"/>
          <p:cNvCxnSpPr>
            <a:stCxn id="35" idx="0"/>
            <a:endCxn id="32" idx="1"/>
          </p:cNvCxnSpPr>
          <p:nvPr/>
        </p:nvCxnSpPr>
        <p:spPr>
          <a:xfrm flipV="1">
            <a:off x="3286116" y="6167786"/>
            <a:ext cx="15001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214942" y="4611539"/>
            <a:ext cx="5000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DA!</a:t>
            </a:r>
            <a:endParaRPr lang="hr-HR" sz="1000" dirty="0"/>
          </a:p>
        </p:txBody>
      </p:sp>
      <p:sp>
        <p:nvSpPr>
          <p:cNvPr id="42" name="TextBox 41"/>
          <p:cNvSpPr txBox="1"/>
          <p:nvPr/>
        </p:nvSpPr>
        <p:spPr>
          <a:xfrm>
            <a:off x="5786446" y="4500570"/>
            <a:ext cx="1285884" cy="738664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Izrada naloga za izdavanje robe</a:t>
            </a:r>
            <a:endParaRPr lang="hr-HR" sz="1400" dirty="0"/>
          </a:p>
        </p:txBody>
      </p:sp>
      <p:cxnSp>
        <p:nvCxnSpPr>
          <p:cNvPr id="44" name="Elbow Connector 43"/>
          <p:cNvCxnSpPr>
            <a:stCxn id="19" idx="3"/>
            <a:endCxn id="42" idx="1"/>
          </p:cNvCxnSpPr>
          <p:nvPr/>
        </p:nvCxnSpPr>
        <p:spPr>
          <a:xfrm>
            <a:off x="5286381" y="4860570"/>
            <a:ext cx="500065" cy="9332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714876" y="5572140"/>
            <a:ext cx="1078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smtClean="0"/>
              <a:t>NE!</a:t>
            </a:r>
            <a:endParaRPr lang="hr-HR" sz="1000" dirty="0"/>
          </a:p>
        </p:txBody>
      </p:sp>
      <p:sp>
        <p:nvSpPr>
          <p:cNvPr id="48" name="TextBox 47"/>
          <p:cNvSpPr txBox="1"/>
          <p:nvPr/>
        </p:nvSpPr>
        <p:spPr>
          <a:xfrm>
            <a:off x="7715272" y="4429132"/>
            <a:ext cx="1285884" cy="738664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Kreiranje računa-otpremnice</a:t>
            </a:r>
            <a:endParaRPr lang="hr-HR" sz="1400" dirty="0"/>
          </a:p>
        </p:txBody>
      </p:sp>
      <p:cxnSp>
        <p:nvCxnSpPr>
          <p:cNvPr id="50" name="Elbow Connector 49"/>
          <p:cNvCxnSpPr>
            <a:stCxn id="42" idx="3"/>
            <a:endCxn id="48" idx="1"/>
          </p:cNvCxnSpPr>
          <p:nvPr/>
        </p:nvCxnSpPr>
        <p:spPr>
          <a:xfrm flipV="1">
            <a:off x="7072330" y="4798464"/>
            <a:ext cx="642942" cy="714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7143768" y="4572008"/>
            <a:ext cx="5000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NIR</a:t>
            </a:r>
            <a:endParaRPr lang="hr-HR" sz="1000" dirty="0"/>
          </a:p>
        </p:txBody>
      </p:sp>
      <p:sp>
        <p:nvSpPr>
          <p:cNvPr id="52" name="TextBox 51"/>
          <p:cNvSpPr txBox="1"/>
          <p:nvPr/>
        </p:nvSpPr>
        <p:spPr>
          <a:xfrm>
            <a:off x="7715272" y="2143116"/>
            <a:ext cx="1285884" cy="954107"/>
          </a:xfrm>
          <a:prstGeom prst="rect">
            <a:avLst/>
          </a:prstGeom>
          <a:solidFill>
            <a:srgbClr val="A3E7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Zaprimanje naloga za izdavanje robe</a:t>
            </a:r>
            <a:endParaRPr lang="hr-HR" sz="1400" dirty="0"/>
          </a:p>
        </p:txBody>
      </p:sp>
      <p:cxnSp>
        <p:nvCxnSpPr>
          <p:cNvPr id="54" name="Elbow Connector 53"/>
          <p:cNvCxnSpPr>
            <a:stCxn id="42" idx="0"/>
            <a:endCxn id="52" idx="2"/>
          </p:cNvCxnSpPr>
          <p:nvPr/>
        </p:nvCxnSpPr>
        <p:spPr>
          <a:xfrm rot="5400000" flipH="1" flipV="1">
            <a:off x="6692128" y="2834484"/>
            <a:ext cx="1403347" cy="1928826"/>
          </a:xfrm>
          <a:prstGeom prst="bentConnector3">
            <a:avLst>
              <a:gd name="adj1" fmla="val 34768"/>
            </a:avLst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7858148" y="3786190"/>
            <a:ext cx="5000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NIR</a:t>
            </a:r>
            <a:endParaRPr lang="hr-HR" sz="1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1" grpId="0"/>
      <p:bldP spid="32" grpId="0" animBg="1"/>
      <p:bldP spid="35" grpId="0" animBg="1"/>
      <p:bldP spid="39" grpId="0"/>
      <p:bldP spid="42" grpId="0" animBg="1"/>
      <p:bldP spid="45" grpId="0"/>
      <p:bldP spid="48" grpId="0" animBg="1"/>
      <p:bldP spid="51" grpId="0"/>
      <p:bldP spid="52" grpId="0" animBg="1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2071678"/>
            <a:ext cx="9144000" cy="1143008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01752" y="155408"/>
            <a:ext cx="8534400" cy="487510"/>
          </a:xfrm>
        </p:spPr>
        <p:txBody>
          <a:bodyPr>
            <a:normAutofit/>
          </a:bodyPr>
          <a:lstStyle/>
          <a:p>
            <a:r>
              <a:rPr lang="hr-HR" sz="2400" b="1" dirty="0" err="1" smtClean="0"/>
              <a:t>A</a:t>
            </a:r>
            <a:r>
              <a:rPr lang="hr-HR" sz="2400" dirty="0" err="1" smtClean="0"/>
              <a:t>ctivity</a:t>
            </a:r>
            <a:r>
              <a:rPr lang="hr-HR" sz="2400" b="1" dirty="0" err="1" smtClean="0"/>
              <a:t>F</a:t>
            </a:r>
            <a:r>
              <a:rPr lang="hr-HR" sz="2400" dirty="0" err="1" smtClean="0"/>
              <a:t>low</a:t>
            </a:r>
            <a:r>
              <a:rPr lang="hr-HR" sz="2400" b="1" dirty="0" err="1" smtClean="0"/>
              <a:t>D</a:t>
            </a:r>
            <a:r>
              <a:rPr lang="hr-HR" sz="2400" dirty="0" err="1" smtClean="0"/>
              <a:t>iagram</a:t>
            </a:r>
            <a:r>
              <a:rPr lang="hr-HR" sz="2400" dirty="0" smtClean="0"/>
              <a:t> … Prodaja robe</a:t>
            </a:r>
            <a:endParaRPr lang="hr-HR" sz="2400" dirty="0"/>
          </a:p>
        </p:txBody>
      </p:sp>
      <p:sp>
        <p:nvSpPr>
          <p:cNvPr id="5" name="Rectangle 4"/>
          <p:cNvSpPr/>
          <p:nvPr/>
        </p:nvSpPr>
        <p:spPr>
          <a:xfrm>
            <a:off x="-32" y="928670"/>
            <a:ext cx="9144000" cy="1143008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" name="Rectangle 5"/>
          <p:cNvSpPr/>
          <p:nvPr/>
        </p:nvSpPr>
        <p:spPr>
          <a:xfrm>
            <a:off x="-32" y="3214686"/>
            <a:ext cx="9144000" cy="1071570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Rectangle 6"/>
          <p:cNvSpPr/>
          <p:nvPr/>
        </p:nvSpPr>
        <p:spPr>
          <a:xfrm>
            <a:off x="0" y="4286256"/>
            <a:ext cx="9144000" cy="1071570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Rectangle 7"/>
          <p:cNvSpPr/>
          <p:nvPr/>
        </p:nvSpPr>
        <p:spPr>
          <a:xfrm>
            <a:off x="0" y="5357826"/>
            <a:ext cx="9144000" cy="1285884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TextBox 8"/>
          <p:cNvSpPr txBox="1"/>
          <p:nvPr/>
        </p:nvSpPr>
        <p:spPr>
          <a:xfrm>
            <a:off x="0" y="928670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Kupac</a:t>
            </a:r>
            <a:endParaRPr lang="hr-HR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3214686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Tajnica</a:t>
            </a:r>
            <a:endParaRPr lang="hr-HR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4286256"/>
            <a:ext cx="1285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Poslovođa</a:t>
            </a:r>
          </a:p>
          <a:p>
            <a:r>
              <a:rPr lang="hr-HR" dirty="0" smtClean="0"/>
              <a:t>/Prodavač</a:t>
            </a:r>
            <a:endParaRPr lang="hr-HR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5357826"/>
            <a:ext cx="1500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Računovođa</a:t>
            </a:r>
            <a:endParaRPr lang="hr-HR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2071678"/>
            <a:ext cx="1285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Skladištar</a:t>
            </a:r>
            <a:endParaRPr lang="hr-HR" dirty="0"/>
          </a:p>
        </p:txBody>
      </p:sp>
      <p:sp>
        <p:nvSpPr>
          <p:cNvPr id="48" name="TextBox 47"/>
          <p:cNvSpPr txBox="1"/>
          <p:nvPr/>
        </p:nvSpPr>
        <p:spPr>
          <a:xfrm>
            <a:off x="7715272" y="4429132"/>
            <a:ext cx="1285884" cy="738664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Kreiranje računa-otpremnice</a:t>
            </a:r>
            <a:endParaRPr lang="hr-HR" sz="1400" dirty="0"/>
          </a:p>
        </p:txBody>
      </p:sp>
      <p:sp>
        <p:nvSpPr>
          <p:cNvPr id="52" name="TextBox 51"/>
          <p:cNvSpPr txBox="1"/>
          <p:nvPr/>
        </p:nvSpPr>
        <p:spPr>
          <a:xfrm>
            <a:off x="7715272" y="2143116"/>
            <a:ext cx="1285884" cy="954107"/>
          </a:xfrm>
          <a:prstGeom prst="rect">
            <a:avLst/>
          </a:prstGeom>
          <a:solidFill>
            <a:srgbClr val="A3E7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Zaprimanje naloga za izdavanje robe</a:t>
            </a:r>
            <a:endParaRPr lang="hr-HR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2786050" y="4548854"/>
            <a:ext cx="1285884" cy="52322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Slanje računa otpremnice</a:t>
            </a:r>
            <a:endParaRPr lang="hr-HR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7286644" y="5715016"/>
            <a:ext cx="1285884" cy="738664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Evidencija poslovnog partnera</a:t>
            </a:r>
            <a:endParaRPr lang="hr-HR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5214942" y="5786454"/>
            <a:ext cx="1285884" cy="52322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Evidencija artikala</a:t>
            </a:r>
            <a:endParaRPr lang="hr-HR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3571868" y="5906176"/>
            <a:ext cx="1285884" cy="52322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Evidencija zaposlenika</a:t>
            </a:r>
            <a:endParaRPr lang="hr-HR" sz="1400" dirty="0"/>
          </a:p>
        </p:txBody>
      </p:sp>
      <p:sp>
        <p:nvSpPr>
          <p:cNvPr id="46" name="TextBox 45"/>
          <p:cNvSpPr txBox="1"/>
          <p:nvPr/>
        </p:nvSpPr>
        <p:spPr>
          <a:xfrm>
            <a:off x="5357818" y="2357430"/>
            <a:ext cx="1285884" cy="52322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Kreiranje otpremnice</a:t>
            </a:r>
            <a:endParaRPr lang="hr-HR" sz="1400" dirty="0"/>
          </a:p>
        </p:txBody>
      </p:sp>
      <p:sp>
        <p:nvSpPr>
          <p:cNvPr id="47" name="TextBox 46"/>
          <p:cNvSpPr txBox="1"/>
          <p:nvPr/>
        </p:nvSpPr>
        <p:spPr>
          <a:xfrm>
            <a:off x="6786578" y="1285860"/>
            <a:ext cx="1285884" cy="52322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Kupac dolazi po robu</a:t>
            </a:r>
            <a:endParaRPr lang="hr-HR" sz="1400" dirty="0"/>
          </a:p>
        </p:txBody>
      </p:sp>
      <p:sp>
        <p:nvSpPr>
          <p:cNvPr id="49" name="TextBox 48"/>
          <p:cNvSpPr txBox="1"/>
          <p:nvPr/>
        </p:nvSpPr>
        <p:spPr>
          <a:xfrm>
            <a:off x="3286116" y="1214422"/>
            <a:ext cx="1285884" cy="52322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Kupac zaprima robu</a:t>
            </a:r>
            <a:endParaRPr lang="hr-HR" sz="1400" dirty="0"/>
          </a:p>
        </p:txBody>
      </p:sp>
      <p:sp>
        <p:nvSpPr>
          <p:cNvPr id="53" name="TextBox 52"/>
          <p:cNvSpPr txBox="1"/>
          <p:nvPr/>
        </p:nvSpPr>
        <p:spPr>
          <a:xfrm>
            <a:off x="1714480" y="1142984"/>
            <a:ext cx="1285884" cy="738664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Kupac zaprima </a:t>
            </a:r>
            <a:r>
              <a:rPr lang="hr-HR" sz="1400" dirty="0" err="1" smtClean="0"/>
              <a:t>Racun</a:t>
            </a:r>
            <a:r>
              <a:rPr lang="hr-HR" sz="1400" dirty="0" smtClean="0"/>
              <a:t> i UKK</a:t>
            </a:r>
            <a:endParaRPr lang="hr-HR" sz="1400" dirty="0"/>
          </a:p>
        </p:txBody>
      </p:sp>
      <p:sp>
        <p:nvSpPr>
          <p:cNvPr id="56" name="TextBox 55"/>
          <p:cNvSpPr txBox="1"/>
          <p:nvPr/>
        </p:nvSpPr>
        <p:spPr>
          <a:xfrm>
            <a:off x="3000364" y="2428868"/>
            <a:ext cx="1285884" cy="52322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400" dirty="0" smtClean="0"/>
              <a:t>Izdavanje robe</a:t>
            </a:r>
            <a:endParaRPr lang="hr-HR" sz="1400" dirty="0"/>
          </a:p>
        </p:txBody>
      </p:sp>
      <p:cxnSp>
        <p:nvCxnSpPr>
          <p:cNvPr id="58" name="Elbow Connector 57"/>
          <p:cNvCxnSpPr>
            <a:endCxn id="46" idx="3"/>
          </p:cNvCxnSpPr>
          <p:nvPr/>
        </p:nvCxnSpPr>
        <p:spPr>
          <a:xfrm rot="10800000">
            <a:off x="6643702" y="2619040"/>
            <a:ext cx="1071570" cy="24142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/>
          <p:nvPr/>
        </p:nvCxnSpPr>
        <p:spPr>
          <a:xfrm rot="10800000">
            <a:off x="4071934" y="4714884"/>
            <a:ext cx="3643338" cy="158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Elbow Connector 62"/>
          <p:cNvCxnSpPr/>
          <p:nvPr/>
        </p:nvCxnSpPr>
        <p:spPr>
          <a:xfrm rot="10800000">
            <a:off x="4071934" y="5000636"/>
            <a:ext cx="3643340" cy="2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Elbow Connector 67"/>
          <p:cNvCxnSpPr>
            <a:stCxn id="36" idx="1"/>
            <a:endCxn id="53" idx="1"/>
          </p:cNvCxnSpPr>
          <p:nvPr/>
        </p:nvCxnSpPr>
        <p:spPr>
          <a:xfrm rot="10800000">
            <a:off x="1714480" y="1512316"/>
            <a:ext cx="1071570" cy="3298148"/>
          </a:xfrm>
          <a:prstGeom prst="bentConnector3">
            <a:avLst>
              <a:gd name="adj1" fmla="val 121333"/>
            </a:avLst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38" idx="0"/>
            <a:endCxn id="48" idx="2"/>
          </p:cNvCxnSpPr>
          <p:nvPr/>
        </p:nvCxnSpPr>
        <p:spPr>
          <a:xfrm rot="5400000" flipH="1" flipV="1">
            <a:off x="7870290" y="5227092"/>
            <a:ext cx="547220" cy="42862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hape 71"/>
          <p:cNvCxnSpPr>
            <a:stCxn id="40" idx="0"/>
            <a:endCxn id="48" idx="1"/>
          </p:cNvCxnSpPr>
          <p:nvPr/>
        </p:nvCxnSpPr>
        <p:spPr>
          <a:xfrm rot="5400000" flipH="1" flipV="1">
            <a:off x="6292583" y="4363765"/>
            <a:ext cx="987990" cy="1857388"/>
          </a:xfrm>
          <a:prstGeom prst="bentConnector2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hape 73"/>
          <p:cNvCxnSpPr>
            <a:stCxn id="41" idx="0"/>
            <a:endCxn id="48" idx="0"/>
          </p:cNvCxnSpPr>
          <p:nvPr/>
        </p:nvCxnSpPr>
        <p:spPr>
          <a:xfrm rot="5400000" flipH="1" flipV="1">
            <a:off x="5547990" y="3095952"/>
            <a:ext cx="1477044" cy="4143404"/>
          </a:xfrm>
          <a:prstGeom prst="bentConnector3">
            <a:avLst>
              <a:gd name="adj1" fmla="val 115477"/>
            </a:avLst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Elbow Connector 77"/>
          <p:cNvCxnSpPr>
            <a:stCxn id="46" idx="1"/>
            <a:endCxn id="56" idx="3"/>
          </p:cNvCxnSpPr>
          <p:nvPr/>
        </p:nvCxnSpPr>
        <p:spPr>
          <a:xfrm rot="10800000" flipV="1">
            <a:off x="4286248" y="2619040"/>
            <a:ext cx="1071570" cy="714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hape 79"/>
          <p:cNvCxnSpPr>
            <a:stCxn id="47" idx="1"/>
            <a:endCxn id="46" idx="0"/>
          </p:cNvCxnSpPr>
          <p:nvPr/>
        </p:nvCxnSpPr>
        <p:spPr>
          <a:xfrm rot="10800000" flipV="1">
            <a:off x="6000760" y="1547470"/>
            <a:ext cx="785818" cy="809960"/>
          </a:xfrm>
          <a:prstGeom prst="bentConnector2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hape 83"/>
          <p:cNvCxnSpPr>
            <a:stCxn id="56" idx="1"/>
            <a:endCxn id="49" idx="2"/>
          </p:cNvCxnSpPr>
          <p:nvPr/>
        </p:nvCxnSpPr>
        <p:spPr>
          <a:xfrm rot="10800000" flipH="1">
            <a:off x="3000364" y="1737642"/>
            <a:ext cx="928694" cy="952836"/>
          </a:xfrm>
          <a:prstGeom prst="bentConnector4">
            <a:avLst>
              <a:gd name="adj1" fmla="val -24615"/>
              <a:gd name="adj2" fmla="val 50019"/>
            </a:avLst>
          </a:prstGeom>
          <a:ln>
            <a:solidFill>
              <a:schemeClr val="tx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6929454" y="2357430"/>
            <a:ext cx="5000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NIR</a:t>
            </a:r>
            <a:endParaRPr lang="hr-HR" sz="1000" dirty="0"/>
          </a:p>
        </p:txBody>
      </p:sp>
      <p:sp>
        <p:nvSpPr>
          <p:cNvPr id="87" name="TextBox 86"/>
          <p:cNvSpPr txBox="1"/>
          <p:nvPr/>
        </p:nvSpPr>
        <p:spPr>
          <a:xfrm>
            <a:off x="5786446" y="1571612"/>
            <a:ext cx="1000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err="1" smtClean="0"/>
              <a:t>Narudzbenica</a:t>
            </a:r>
            <a:endParaRPr lang="hr-HR" sz="1000" dirty="0"/>
          </a:p>
        </p:txBody>
      </p:sp>
      <p:sp>
        <p:nvSpPr>
          <p:cNvPr id="88" name="TextBox 87"/>
          <p:cNvSpPr txBox="1"/>
          <p:nvPr/>
        </p:nvSpPr>
        <p:spPr>
          <a:xfrm>
            <a:off x="4214810" y="2428868"/>
            <a:ext cx="1000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Otpremnica</a:t>
            </a:r>
            <a:endParaRPr lang="hr-HR" sz="1000" dirty="0"/>
          </a:p>
        </p:txBody>
      </p:sp>
      <p:sp>
        <p:nvSpPr>
          <p:cNvPr id="89" name="TextBox 88"/>
          <p:cNvSpPr txBox="1"/>
          <p:nvPr/>
        </p:nvSpPr>
        <p:spPr>
          <a:xfrm>
            <a:off x="3214678" y="2039771"/>
            <a:ext cx="1000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ROBA</a:t>
            </a:r>
            <a:endParaRPr lang="hr-HR" sz="1000" dirty="0"/>
          </a:p>
        </p:txBody>
      </p:sp>
      <p:sp>
        <p:nvSpPr>
          <p:cNvPr id="90" name="TextBox 89"/>
          <p:cNvSpPr txBox="1"/>
          <p:nvPr/>
        </p:nvSpPr>
        <p:spPr>
          <a:xfrm>
            <a:off x="7572396" y="5429264"/>
            <a:ext cx="1000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Podaci o PP</a:t>
            </a:r>
            <a:endParaRPr lang="hr-HR" sz="1000" dirty="0"/>
          </a:p>
        </p:txBody>
      </p:sp>
      <p:sp>
        <p:nvSpPr>
          <p:cNvPr id="91" name="TextBox 90"/>
          <p:cNvSpPr txBox="1"/>
          <p:nvPr/>
        </p:nvSpPr>
        <p:spPr>
          <a:xfrm>
            <a:off x="5357818" y="5500702"/>
            <a:ext cx="1000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Artikl</a:t>
            </a:r>
            <a:endParaRPr lang="hr-HR" sz="1000" dirty="0"/>
          </a:p>
        </p:txBody>
      </p:sp>
      <p:sp>
        <p:nvSpPr>
          <p:cNvPr id="92" name="TextBox 91"/>
          <p:cNvSpPr txBox="1"/>
          <p:nvPr/>
        </p:nvSpPr>
        <p:spPr>
          <a:xfrm>
            <a:off x="5857884" y="3929066"/>
            <a:ext cx="1000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Zaposlenik</a:t>
            </a:r>
            <a:endParaRPr lang="hr-HR" sz="1000" dirty="0"/>
          </a:p>
        </p:txBody>
      </p:sp>
      <p:sp>
        <p:nvSpPr>
          <p:cNvPr id="93" name="TextBox 92"/>
          <p:cNvSpPr txBox="1"/>
          <p:nvPr/>
        </p:nvSpPr>
        <p:spPr>
          <a:xfrm>
            <a:off x="4572000" y="4500570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Račun-otpremnica</a:t>
            </a:r>
            <a:endParaRPr lang="hr-HR" sz="1000" dirty="0"/>
          </a:p>
        </p:txBody>
      </p:sp>
      <p:sp>
        <p:nvSpPr>
          <p:cNvPr id="94" name="TextBox 93"/>
          <p:cNvSpPr txBox="1"/>
          <p:nvPr/>
        </p:nvSpPr>
        <p:spPr>
          <a:xfrm>
            <a:off x="6143636" y="4814840"/>
            <a:ext cx="1000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UKK</a:t>
            </a:r>
            <a:endParaRPr lang="hr-HR" sz="1000" dirty="0"/>
          </a:p>
        </p:txBody>
      </p:sp>
      <p:sp>
        <p:nvSpPr>
          <p:cNvPr id="95" name="TextBox 94"/>
          <p:cNvSpPr txBox="1"/>
          <p:nvPr/>
        </p:nvSpPr>
        <p:spPr>
          <a:xfrm>
            <a:off x="1071538" y="3357562"/>
            <a:ext cx="10001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Račun-otpremnica/ UKK</a:t>
            </a:r>
            <a:endParaRPr lang="hr-HR" sz="1000" dirty="0"/>
          </a:p>
        </p:txBody>
      </p:sp>
      <p:cxnSp>
        <p:nvCxnSpPr>
          <p:cNvPr id="45" name="Shape 44"/>
          <p:cNvCxnSpPr>
            <a:stCxn id="53" idx="2"/>
            <a:endCxn id="46" idx="2"/>
          </p:cNvCxnSpPr>
          <p:nvPr/>
        </p:nvCxnSpPr>
        <p:spPr>
          <a:xfrm rot="16200000" flipH="1">
            <a:off x="3679590" y="559480"/>
            <a:ext cx="999002" cy="3643338"/>
          </a:xfrm>
          <a:prstGeom prst="bentConnector3">
            <a:avLst>
              <a:gd name="adj1" fmla="val 153394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3643306" y="3214686"/>
            <a:ext cx="10001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00" dirty="0" smtClean="0"/>
              <a:t>Račun-otpremnica/ UKK</a:t>
            </a:r>
            <a:endParaRPr lang="hr-HR" sz="1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11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121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12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12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2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3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5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6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6" grpId="0" animBg="1"/>
      <p:bldP spid="38" grpId="0" animBg="1"/>
      <p:bldP spid="40" grpId="0" animBg="1"/>
      <p:bldP spid="41" grpId="0" animBg="1"/>
      <p:bldP spid="46" grpId="0" animBg="1"/>
      <p:bldP spid="47" grpId="0" animBg="1"/>
      <p:bldP spid="49" grpId="0" animBg="1"/>
      <p:bldP spid="53" grpId="0" animBg="1"/>
      <p:bldP spid="56" grpId="0" animBg="1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5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34400" cy="487510"/>
          </a:xfrm>
        </p:spPr>
        <p:txBody>
          <a:bodyPr>
            <a:normAutofit/>
          </a:bodyPr>
          <a:lstStyle/>
          <a:p>
            <a:r>
              <a:rPr lang="hr-HR" sz="2400" b="1" smtClean="0"/>
              <a:t>E</a:t>
            </a:r>
            <a:r>
              <a:rPr lang="hr-HR" sz="2400" smtClean="0"/>
              <a:t>ntity</a:t>
            </a:r>
            <a:r>
              <a:rPr lang="hr-HR" sz="2400" b="1" smtClean="0"/>
              <a:t>R</a:t>
            </a:r>
            <a:r>
              <a:rPr lang="hr-HR" sz="2400" smtClean="0"/>
              <a:t>elationship</a:t>
            </a:r>
            <a:r>
              <a:rPr lang="hr-HR" sz="2400" b="1" smtClean="0"/>
              <a:t>A</a:t>
            </a:r>
            <a:r>
              <a:rPr lang="hr-HR" sz="2400" smtClean="0"/>
              <a:t>ttributes</a:t>
            </a:r>
            <a:endParaRPr lang="hr-HR" sz="2400" b="1" dirty="0"/>
          </a:p>
        </p:txBody>
      </p:sp>
      <p:grpSp>
        <p:nvGrpSpPr>
          <p:cNvPr id="3" name="Group 5"/>
          <p:cNvGrpSpPr/>
          <p:nvPr/>
        </p:nvGrpSpPr>
        <p:grpSpPr>
          <a:xfrm>
            <a:off x="642910" y="857232"/>
            <a:ext cx="8072494" cy="1071570"/>
            <a:chOff x="642910" y="928670"/>
            <a:chExt cx="8072494" cy="1428760"/>
          </a:xfrm>
        </p:grpSpPr>
        <p:sp>
          <p:nvSpPr>
            <p:cNvPr id="4" name="Rectangle 3"/>
            <p:cNvSpPr/>
            <p:nvPr/>
          </p:nvSpPr>
          <p:spPr>
            <a:xfrm>
              <a:off x="642910" y="1214422"/>
              <a:ext cx="8072494" cy="1143008"/>
            </a:xfrm>
            <a:prstGeom prst="rect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sz="1200" dirty="0" err="1" smtClean="0">
                  <a:solidFill>
                    <a:srgbClr val="FFFF00"/>
                  </a:solidFill>
                </a:rPr>
                <a:t>Sifra</a:t>
              </a:r>
              <a:r>
                <a:rPr lang="hr-HR" sz="1200" dirty="0" smtClean="0">
                  <a:solidFill>
                    <a:srgbClr val="FFFF00"/>
                  </a:solidFill>
                </a:rPr>
                <a:t>_artikla int (8) </a:t>
              </a:r>
              <a:r>
                <a:rPr lang="hr-HR" sz="1200" dirty="0" err="1" smtClean="0">
                  <a:solidFill>
                    <a:srgbClr val="FFFF00"/>
                  </a:solidFill>
                </a:rPr>
                <a:t>primary</a:t>
              </a:r>
              <a:r>
                <a:rPr lang="hr-HR" sz="1200" dirty="0" smtClean="0">
                  <a:solidFill>
                    <a:srgbClr val="FFFF00"/>
                  </a:solidFill>
                </a:rPr>
                <a:t> </a:t>
              </a:r>
              <a:r>
                <a:rPr lang="hr-HR" sz="1200" dirty="0" err="1" smtClean="0">
                  <a:solidFill>
                    <a:srgbClr val="FFFF00"/>
                  </a:solidFill>
                </a:rPr>
                <a:t>key</a:t>
              </a:r>
              <a:r>
                <a:rPr lang="hr-HR" sz="1200" dirty="0" smtClean="0">
                  <a:solidFill>
                    <a:srgbClr val="FFFF00"/>
                  </a:solidFill>
                </a:rPr>
                <a:t>,</a:t>
              </a:r>
            </a:p>
            <a:p>
              <a:pPr algn="ctr"/>
              <a:r>
                <a:rPr lang="hr-HR" sz="1200" dirty="0" smtClean="0"/>
                <a:t>Naziv_artikla </a:t>
              </a:r>
              <a:r>
                <a:rPr lang="hr-HR" sz="1200" dirty="0" err="1" smtClean="0"/>
                <a:t>varchar</a:t>
              </a:r>
              <a:r>
                <a:rPr lang="hr-HR" sz="1200" dirty="0" smtClean="0"/>
                <a:t> (20) </a:t>
              </a:r>
              <a:r>
                <a:rPr lang="hr-HR" sz="1200" dirty="0" err="1" smtClean="0"/>
                <a:t>not</a:t>
              </a:r>
              <a:r>
                <a:rPr lang="hr-HR" sz="1200" dirty="0" smtClean="0"/>
                <a:t> </a:t>
              </a:r>
              <a:r>
                <a:rPr lang="hr-HR" sz="1200" dirty="0" err="1" smtClean="0"/>
                <a:t>null</a:t>
              </a:r>
              <a:r>
                <a:rPr lang="hr-HR" sz="1200" dirty="0" smtClean="0"/>
                <a:t>,</a:t>
              </a:r>
            </a:p>
            <a:p>
              <a:pPr algn="ctr"/>
              <a:r>
                <a:rPr lang="hr-HR" sz="1200" dirty="0" err="1" smtClean="0"/>
                <a:t>Jed</a:t>
              </a:r>
              <a:r>
                <a:rPr lang="hr-HR" sz="1200" dirty="0" smtClean="0"/>
                <a:t>_mjere </a:t>
              </a:r>
              <a:r>
                <a:rPr lang="hr-HR" sz="1200" dirty="0" err="1" smtClean="0"/>
                <a:t>varchar</a:t>
              </a:r>
              <a:r>
                <a:rPr lang="hr-HR" sz="1200" dirty="0" smtClean="0"/>
                <a:t> (5) </a:t>
              </a:r>
              <a:r>
                <a:rPr lang="hr-HR" sz="1200" dirty="0" err="1" smtClean="0"/>
                <a:t>not</a:t>
              </a:r>
              <a:r>
                <a:rPr lang="hr-HR" sz="1200" dirty="0" smtClean="0"/>
                <a:t> </a:t>
              </a:r>
              <a:r>
                <a:rPr lang="hr-HR" sz="1200" dirty="0" err="1" smtClean="0"/>
                <a:t>null</a:t>
              </a:r>
              <a:r>
                <a:rPr lang="hr-HR" sz="1200" dirty="0" smtClean="0"/>
                <a:t>,</a:t>
              </a:r>
            </a:p>
            <a:p>
              <a:pPr algn="ctr"/>
              <a:r>
                <a:rPr lang="hr-HR" sz="1200" dirty="0" smtClean="0"/>
                <a:t>Stanje int (6) </a:t>
              </a:r>
              <a:r>
                <a:rPr lang="hr-HR" sz="1200" dirty="0" err="1" smtClean="0"/>
                <a:t>not</a:t>
              </a:r>
              <a:r>
                <a:rPr lang="hr-HR" sz="1200" dirty="0" smtClean="0"/>
                <a:t> </a:t>
              </a:r>
              <a:r>
                <a:rPr lang="hr-HR" sz="1200" dirty="0" err="1" smtClean="0"/>
                <a:t>null</a:t>
              </a:r>
              <a:r>
                <a:rPr lang="hr-HR" sz="1200" dirty="0" smtClean="0"/>
                <a:t>,</a:t>
              </a:r>
            </a:p>
            <a:p>
              <a:pPr algn="ctr"/>
              <a:r>
                <a:rPr lang="hr-HR" sz="1200" dirty="0" smtClean="0"/>
                <a:t>Cijena </a:t>
              </a:r>
              <a:r>
                <a:rPr lang="hr-HR" sz="1200" dirty="0" err="1" smtClean="0"/>
                <a:t>real</a:t>
              </a:r>
              <a:r>
                <a:rPr lang="hr-HR" sz="1200" dirty="0" smtClean="0"/>
                <a:t> (10) </a:t>
              </a:r>
              <a:r>
                <a:rPr lang="hr-HR" sz="1200" dirty="0" err="1" smtClean="0"/>
                <a:t>not</a:t>
              </a:r>
              <a:r>
                <a:rPr lang="hr-HR" sz="1200" dirty="0" smtClean="0"/>
                <a:t> </a:t>
              </a:r>
              <a:r>
                <a:rPr lang="hr-HR" sz="1200" dirty="0" err="1" smtClean="0"/>
                <a:t>null</a:t>
              </a:r>
              <a:r>
                <a:rPr lang="hr-HR" sz="1200" dirty="0" smtClean="0"/>
                <a:t> </a:t>
              </a:r>
              <a:endParaRPr lang="hr-HR" sz="1200" dirty="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642910" y="928670"/>
              <a:ext cx="8072494" cy="285752"/>
            </a:xfrm>
            <a:prstGeom prst="rect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sz="1200" b="1" dirty="0" smtClean="0">
                  <a:solidFill>
                    <a:srgbClr val="002060"/>
                  </a:solidFill>
                </a:rPr>
                <a:t>Artikl</a:t>
              </a:r>
              <a:endParaRPr lang="hr-HR" sz="12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6" name="Group 10"/>
          <p:cNvGrpSpPr/>
          <p:nvPr/>
        </p:nvGrpSpPr>
        <p:grpSpPr>
          <a:xfrm>
            <a:off x="642910" y="4357694"/>
            <a:ext cx="1857388" cy="2428892"/>
            <a:chOff x="642910" y="928670"/>
            <a:chExt cx="8072494" cy="1428760"/>
          </a:xfrm>
        </p:grpSpPr>
        <p:sp>
          <p:nvSpPr>
            <p:cNvPr id="12" name="Rectangle 11"/>
            <p:cNvSpPr/>
            <p:nvPr/>
          </p:nvSpPr>
          <p:spPr>
            <a:xfrm>
              <a:off x="642910" y="1075209"/>
              <a:ext cx="8072494" cy="1282221"/>
            </a:xfrm>
            <a:prstGeom prst="rect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sz="1200" dirty="0" smtClean="0">
                  <a:solidFill>
                    <a:srgbClr val="FFFF00"/>
                  </a:solidFill>
                </a:rPr>
                <a:t>Broj ponude/nar int (8) </a:t>
              </a:r>
              <a:r>
                <a:rPr lang="hr-HR" sz="1200" dirty="0" err="1" smtClean="0"/>
                <a:t>primary</a:t>
              </a:r>
              <a:r>
                <a:rPr lang="hr-HR" sz="1200" dirty="0" smtClean="0"/>
                <a:t> </a:t>
              </a:r>
              <a:r>
                <a:rPr lang="hr-HR" sz="1200" dirty="0" err="1" smtClean="0"/>
                <a:t>key</a:t>
              </a:r>
              <a:r>
                <a:rPr lang="hr-HR" sz="1200" dirty="0" smtClean="0"/>
                <a:t>,</a:t>
              </a:r>
            </a:p>
            <a:p>
              <a:pPr algn="ctr"/>
              <a:r>
                <a:rPr lang="hr-HR" sz="1200" dirty="0" smtClean="0"/>
                <a:t>ID_partnera int (5),</a:t>
              </a:r>
            </a:p>
            <a:p>
              <a:pPr algn="ctr"/>
              <a:r>
                <a:rPr lang="hr-HR" sz="1200" dirty="0" smtClean="0"/>
                <a:t>Datum_izrade date </a:t>
              </a:r>
              <a:r>
                <a:rPr lang="hr-HR" sz="1200" dirty="0" err="1" smtClean="0"/>
                <a:t>not</a:t>
              </a:r>
              <a:r>
                <a:rPr lang="hr-HR" sz="1200" dirty="0" smtClean="0"/>
                <a:t> </a:t>
              </a:r>
              <a:r>
                <a:rPr lang="hr-HR" sz="1200" dirty="0" err="1" smtClean="0"/>
                <a:t>null</a:t>
              </a:r>
              <a:r>
                <a:rPr lang="hr-HR" sz="1200" dirty="0" smtClean="0"/>
                <a:t>,</a:t>
              </a:r>
            </a:p>
            <a:p>
              <a:pPr algn="ctr"/>
              <a:r>
                <a:rPr lang="hr-HR" sz="1200" u="dashHeavy" dirty="0" err="1" smtClean="0">
                  <a:uFill>
                    <a:solidFill>
                      <a:srgbClr val="00B0F0"/>
                    </a:solidFill>
                  </a:uFill>
                </a:rPr>
                <a:t>Sifra</a:t>
              </a:r>
              <a:r>
                <a:rPr lang="hr-HR" sz="1200" u="dashHeavy" dirty="0" smtClean="0">
                  <a:uFill>
                    <a:solidFill>
                      <a:srgbClr val="00B0F0"/>
                    </a:solidFill>
                  </a:uFill>
                </a:rPr>
                <a:t>_zaposlenika int(5) </a:t>
              </a:r>
              <a:r>
                <a:rPr lang="hr-HR" sz="1200" dirty="0" err="1" smtClean="0"/>
                <a:t>not</a:t>
              </a:r>
              <a:r>
                <a:rPr lang="hr-HR" sz="1200" dirty="0" smtClean="0"/>
                <a:t> </a:t>
              </a:r>
              <a:r>
                <a:rPr lang="hr-HR" sz="1200" dirty="0" err="1" smtClean="0"/>
                <a:t>null</a:t>
              </a:r>
              <a:r>
                <a:rPr lang="hr-HR" sz="1200" dirty="0" smtClean="0"/>
                <a:t>,</a:t>
              </a:r>
            </a:p>
            <a:p>
              <a:pPr algn="ctr"/>
              <a:r>
                <a:rPr lang="hr-HR" sz="1200" dirty="0" smtClean="0"/>
                <a:t>Vrijedi_do date </a:t>
              </a:r>
              <a:r>
                <a:rPr lang="hr-HR" sz="1200" dirty="0" err="1" smtClean="0"/>
                <a:t>not</a:t>
              </a:r>
              <a:r>
                <a:rPr lang="hr-HR" sz="1200" dirty="0" smtClean="0"/>
                <a:t> </a:t>
              </a:r>
              <a:r>
                <a:rPr lang="hr-HR" sz="1200" dirty="0" err="1" smtClean="0"/>
                <a:t>null</a:t>
              </a:r>
              <a:r>
                <a:rPr lang="hr-HR" sz="1200" dirty="0" smtClean="0"/>
                <a:t>,</a:t>
              </a:r>
            </a:p>
            <a:p>
              <a:pPr algn="ctr"/>
              <a:r>
                <a:rPr lang="hr-HR" sz="1200" dirty="0" err="1" smtClean="0"/>
                <a:t>Narudzba</a:t>
              </a:r>
              <a:r>
                <a:rPr lang="hr-HR" sz="1200" dirty="0" smtClean="0"/>
                <a:t> </a:t>
              </a:r>
              <a:r>
                <a:rPr lang="hr-HR" sz="1200" dirty="0" err="1" smtClean="0"/>
                <a:t>bool</a:t>
              </a:r>
              <a:endParaRPr lang="hr-HR" sz="1200" dirty="0" smtClean="0"/>
            </a:p>
            <a:p>
              <a:pPr algn="ctr"/>
              <a:endParaRPr lang="hr-HR" sz="1200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42910" y="928670"/>
              <a:ext cx="8072494" cy="146539"/>
            </a:xfrm>
            <a:prstGeom prst="rect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sz="1200" b="1" dirty="0" smtClean="0">
                  <a:solidFill>
                    <a:srgbClr val="002060"/>
                  </a:solidFill>
                </a:rPr>
                <a:t>Ponuda/Narudžba</a:t>
              </a:r>
              <a:endParaRPr lang="hr-HR" sz="12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7" name="Group 14"/>
          <p:cNvGrpSpPr/>
          <p:nvPr/>
        </p:nvGrpSpPr>
        <p:grpSpPr>
          <a:xfrm>
            <a:off x="642910" y="2428868"/>
            <a:ext cx="1857388" cy="1285884"/>
            <a:chOff x="642910" y="2428868"/>
            <a:chExt cx="1857388" cy="1071570"/>
          </a:xfrm>
        </p:grpSpPr>
        <p:grpSp>
          <p:nvGrpSpPr>
            <p:cNvPr id="8" name="Group 7"/>
            <p:cNvGrpSpPr/>
            <p:nvPr/>
          </p:nvGrpSpPr>
          <p:grpSpPr>
            <a:xfrm>
              <a:off x="642910" y="2428868"/>
              <a:ext cx="1857388" cy="1071570"/>
              <a:chOff x="642910" y="928670"/>
              <a:chExt cx="8072494" cy="1428760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642910" y="1214422"/>
                <a:ext cx="8072494" cy="1143008"/>
              </a:xfrm>
              <a:prstGeom prst="rect">
                <a:avLst/>
              </a:prstGeom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000" u="dashHeavy" dirty="0" smtClean="0">
                    <a:solidFill>
                      <a:srgbClr val="FFFF00"/>
                    </a:solidFill>
                    <a:uFill>
                      <a:solidFill>
                        <a:srgbClr val="00B0F0"/>
                      </a:solidFill>
                    </a:uFill>
                  </a:rPr>
                  <a:t>Broj_ponude /nar  int (8),</a:t>
                </a:r>
              </a:p>
              <a:p>
                <a:pPr algn="ctr"/>
                <a:r>
                  <a:rPr lang="hr-HR" sz="1000" u="dashHeavy" dirty="0" err="1" smtClean="0">
                    <a:solidFill>
                      <a:srgbClr val="FFFF00"/>
                    </a:solidFill>
                    <a:uFill>
                      <a:solidFill>
                        <a:srgbClr val="00B0F0"/>
                      </a:solidFill>
                    </a:uFill>
                  </a:rPr>
                  <a:t>Sifra</a:t>
                </a:r>
                <a:r>
                  <a:rPr lang="hr-HR" sz="1000" u="dashHeavy" dirty="0" smtClean="0">
                    <a:solidFill>
                      <a:srgbClr val="FFFF00"/>
                    </a:solidFill>
                    <a:uFill>
                      <a:solidFill>
                        <a:srgbClr val="00B0F0"/>
                      </a:solidFill>
                    </a:uFill>
                  </a:rPr>
                  <a:t>_artikla int (8), </a:t>
                </a:r>
              </a:p>
              <a:p>
                <a:pPr algn="ctr"/>
                <a:r>
                  <a:rPr lang="hr-HR" sz="1000" u="sng" dirty="0" err="1" smtClean="0"/>
                  <a:t>Primary</a:t>
                </a:r>
                <a:r>
                  <a:rPr lang="hr-HR" sz="1000" u="sng" dirty="0" smtClean="0"/>
                  <a:t> </a:t>
                </a:r>
                <a:r>
                  <a:rPr lang="hr-HR" sz="1000" u="sng" dirty="0" err="1" smtClean="0"/>
                  <a:t>key</a:t>
                </a:r>
                <a:r>
                  <a:rPr lang="hr-HR" sz="1000" u="sng" dirty="0" smtClean="0"/>
                  <a:t> (Broj_ponude, </a:t>
                </a:r>
                <a:r>
                  <a:rPr lang="hr-HR" sz="1000" u="sng" dirty="0" err="1" smtClean="0"/>
                  <a:t>Sifra</a:t>
                </a:r>
                <a:r>
                  <a:rPr lang="hr-HR" sz="1000" u="sng" dirty="0" smtClean="0"/>
                  <a:t> artikla),</a:t>
                </a:r>
              </a:p>
              <a:p>
                <a:pPr algn="ctr"/>
                <a:r>
                  <a:rPr lang="hr-HR" sz="1000" dirty="0" err="1" smtClean="0"/>
                  <a:t>Kolicina</a:t>
                </a:r>
                <a:r>
                  <a:rPr lang="hr-HR" sz="1000" dirty="0" smtClean="0"/>
                  <a:t> int (10) </a:t>
                </a:r>
                <a:r>
                  <a:rPr lang="hr-HR" sz="1000" dirty="0" err="1" smtClean="0"/>
                  <a:t>not</a:t>
                </a:r>
                <a:r>
                  <a:rPr lang="hr-HR" sz="1000" dirty="0" smtClean="0"/>
                  <a:t> </a:t>
                </a:r>
                <a:r>
                  <a:rPr lang="hr-HR" sz="1000" dirty="0" err="1" smtClean="0"/>
                  <a:t>null</a:t>
                </a:r>
                <a:r>
                  <a:rPr lang="hr-HR" sz="1000" dirty="0" smtClean="0"/>
                  <a:t>,</a:t>
                </a:r>
              </a:p>
              <a:p>
                <a:pPr algn="ctr"/>
                <a:r>
                  <a:rPr lang="hr-HR" sz="1000" dirty="0" smtClean="0"/>
                  <a:t>Rabat </a:t>
                </a:r>
                <a:r>
                  <a:rPr lang="hr-HR" sz="1000" dirty="0" err="1" smtClean="0"/>
                  <a:t>real</a:t>
                </a:r>
                <a:r>
                  <a:rPr lang="hr-HR" sz="1000" dirty="0" smtClean="0"/>
                  <a:t> (3) </a:t>
                </a:r>
                <a:r>
                  <a:rPr lang="hr-HR" sz="1000" dirty="0" err="1" smtClean="0"/>
                  <a:t>not</a:t>
                </a:r>
                <a:r>
                  <a:rPr lang="hr-HR" sz="1000" dirty="0" smtClean="0"/>
                  <a:t> </a:t>
                </a:r>
                <a:r>
                  <a:rPr lang="hr-HR" sz="1000" dirty="0" err="1" smtClean="0"/>
                  <a:t>nul</a:t>
                </a:r>
                <a:endParaRPr lang="hr-HR" sz="1000" dirty="0"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642910" y="928670"/>
                <a:ext cx="8072494" cy="285752"/>
              </a:xfrm>
              <a:prstGeom prst="rect">
                <a:avLst/>
              </a:prstGeom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200" b="1" dirty="0" smtClean="0">
                    <a:solidFill>
                      <a:srgbClr val="002060"/>
                    </a:solidFill>
                  </a:rPr>
                  <a:t>Stavke ponude/nar</a:t>
                </a:r>
                <a:endParaRPr lang="hr-HR" sz="1200" b="1" dirty="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14" name="Diamond 13"/>
            <p:cNvSpPr/>
            <p:nvPr/>
          </p:nvSpPr>
          <p:spPr>
            <a:xfrm>
              <a:off x="642910" y="2428868"/>
              <a:ext cx="1857388" cy="1071570"/>
            </a:xfrm>
            <a:prstGeom prst="diamond">
              <a:avLst/>
            </a:prstGeom>
            <a:noFill/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r-HR"/>
            </a:p>
          </p:txBody>
        </p:sp>
      </p:grpSp>
      <p:grpSp>
        <p:nvGrpSpPr>
          <p:cNvPr id="11" name="Group 15"/>
          <p:cNvGrpSpPr/>
          <p:nvPr/>
        </p:nvGrpSpPr>
        <p:grpSpPr>
          <a:xfrm>
            <a:off x="6858016" y="2428868"/>
            <a:ext cx="1857388" cy="1071570"/>
            <a:chOff x="642910" y="2428868"/>
            <a:chExt cx="1857388" cy="1071570"/>
          </a:xfrm>
        </p:grpSpPr>
        <p:grpSp>
          <p:nvGrpSpPr>
            <p:cNvPr id="15" name="Group 7"/>
            <p:cNvGrpSpPr/>
            <p:nvPr/>
          </p:nvGrpSpPr>
          <p:grpSpPr>
            <a:xfrm>
              <a:off x="642910" y="2428868"/>
              <a:ext cx="1857388" cy="1071570"/>
              <a:chOff x="642910" y="928670"/>
              <a:chExt cx="8072494" cy="1428760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642910" y="1214422"/>
                <a:ext cx="8072494" cy="1143008"/>
              </a:xfrm>
              <a:prstGeom prst="rect">
                <a:avLst/>
              </a:prstGeom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000" u="dashHeavy" dirty="0" smtClean="0">
                    <a:solidFill>
                      <a:srgbClr val="FFFF00"/>
                    </a:solidFill>
                    <a:uFill>
                      <a:solidFill>
                        <a:srgbClr val="00B0F0"/>
                      </a:solidFill>
                    </a:uFill>
                  </a:rPr>
                  <a:t>Broj_</a:t>
                </a:r>
                <a:r>
                  <a:rPr lang="hr-HR" sz="1000" u="dashHeavy" dirty="0" err="1" smtClean="0">
                    <a:solidFill>
                      <a:srgbClr val="FFFF00"/>
                    </a:solidFill>
                    <a:uFill>
                      <a:solidFill>
                        <a:srgbClr val="00B0F0"/>
                      </a:solidFill>
                    </a:uFill>
                  </a:rPr>
                  <a:t>racuna</a:t>
                </a:r>
                <a:r>
                  <a:rPr lang="hr-HR" sz="1000" u="dashHeavy" dirty="0" smtClean="0">
                    <a:solidFill>
                      <a:srgbClr val="FFFF00"/>
                    </a:solidFill>
                    <a:uFill>
                      <a:solidFill>
                        <a:srgbClr val="00B0F0"/>
                      </a:solidFill>
                    </a:uFill>
                  </a:rPr>
                  <a:t> int(8),</a:t>
                </a:r>
              </a:p>
              <a:p>
                <a:pPr algn="ctr"/>
                <a:r>
                  <a:rPr lang="hr-HR" sz="1000" u="dashHeavy" dirty="0" err="1" smtClean="0">
                    <a:solidFill>
                      <a:srgbClr val="FFFF00"/>
                    </a:solidFill>
                    <a:uFill>
                      <a:solidFill>
                        <a:srgbClr val="00B0F0"/>
                      </a:solidFill>
                    </a:uFill>
                  </a:rPr>
                  <a:t>Sifra</a:t>
                </a:r>
                <a:r>
                  <a:rPr lang="hr-HR" sz="1000" u="dashHeavy" dirty="0" smtClean="0">
                    <a:solidFill>
                      <a:srgbClr val="FFFF00"/>
                    </a:solidFill>
                    <a:uFill>
                      <a:solidFill>
                        <a:srgbClr val="00B0F0"/>
                      </a:solidFill>
                    </a:uFill>
                  </a:rPr>
                  <a:t> artikla int (8),</a:t>
                </a:r>
              </a:p>
              <a:p>
                <a:pPr algn="ctr"/>
                <a:r>
                  <a:rPr lang="hr-HR" sz="1000" dirty="0" err="1" smtClean="0"/>
                  <a:t>Primary</a:t>
                </a:r>
                <a:r>
                  <a:rPr lang="hr-HR" sz="1000" dirty="0" smtClean="0"/>
                  <a:t> </a:t>
                </a:r>
                <a:r>
                  <a:rPr lang="hr-HR" sz="1000" dirty="0" err="1" smtClean="0"/>
                  <a:t>key</a:t>
                </a:r>
                <a:r>
                  <a:rPr lang="hr-HR" sz="1000" dirty="0" smtClean="0"/>
                  <a:t> (Broj_</a:t>
                </a:r>
                <a:r>
                  <a:rPr lang="hr-HR" sz="1000" dirty="0" err="1" smtClean="0"/>
                  <a:t>racuna</a:t>
                </a:r>
                <a:r>
                  <a:rPr lang="hr-HR" sz="1000" dirty="0" smtClean="0"/>
                  <a:t>, </a:t>
                </a:r>
                <a:r>
                  <a:rPr lang="hr-HR" sz="1000" dirty="0" err="1" smtClean="0"/>
                  <a:t>Sifra</a:t>
                </a:r>
                <a:r>
                  <a:rPr lang="hr-HR" sz="1000" dirty="0" smtClean="0"/>
                  <a:t>_artikla)</a:t>
                </a:r>
              </a:p>
              <a:p>
                <a:pPr algn="ctr"/>
                <a:r>
                  <a:rPr lang="hr-HR" sz="1000" dirty="0" err="1" smtClean="0"/>
                  <a:t>Kolicina</a:t>
                </a:r>
                <a:r>
                  <a:rPr lang="hr-HR" sz="1000" dirty="0" smtClean="0"/>
                  <a:t> </a:t>
                </a:r>
                <a:r>
                  <a:rPr lang="hr-HR" sz="1000" dirty="0" err="1" smtClean="0"/>
                  <a:t>real</a:t>
                </a:r>
                <a:r>
                  <a:rPr lang="hr-HR" sz="1000" dirty="0" smtClean="0"/>
                  <a:t> (6) </a:t>
                </a:r>
                <a:r>
                  <a:rPr lang="hr-HR" sz="1000" dirty="0" err="1" smtClean="0"/>
                  <a:t>not</a:t>
                </a:r>
                <a:r>
                  <a:rPr lang="hr-HR" sz="1000" dirty="0" smtClean="0"/>
                  <a:t> </a:t>
                </a:r>
                <a:r>
                  <a:rPr lang="hr-HR" sz="1000" dirty="0" err="1" smtClean="0"/>
                  <a:t>null</a:t>
                </a:r>
                <a:endParaRPr lang="hr-HR" sz="1000" dirty="0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642910" y="928670"/>
                <a:ext cx="8072494" cy="285752"/>
              </a:xfrm>
              <a:prstGeom prst="rect">
                <a:avLst/>
              </a:prstGeom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r-HR" sz="1200" b="1" dirty="0" smtClean="0">
                    <a:solidFill>
                      <a:srgbClr val="002060"/>
                    </a:solidFill>
                  </a:rPr>
                  <a:t>Stavke </a:t>
                </a:r>
                <a:r>
                  <a:rPr lang="hr-HR" sz="1200" b="1" dirty="0" err="1" smtClean="0">
                    <a:solidFill>
                      <a:srgbClr val="002060"/>
                    </a:solidFill>
                  </a:rPr>
                  <a:t>racuna</a:t>
                </a:r>
                <a:endParaRPr lang="hr-HR" sz="1200" b="1" dirty="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18" name="Diamond 17"/>
            <p:cNvSpPr/>
            <p:nvPr/>
          </p:nvSpPr>
          <p:spPr>
            <a:xfrm>
              <a:off x="642910" y="2428868"/>
              <a:ext cx="1857388" cy="1071570"/>
            </a:xfrm>
            <a:prstGeom prst="diamond">
              <a:avLst/>
            </a:prstGeom>
            <a:noFill/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r-HR"/>
            </a:p>
          </p:txBody>
        </p:sp>
      </p:grpSp>
      <p:grpSp>
        <p:nvGrpSpPr>
          <p:cNvPr id="16" name="Group 20"/>
          <p:cNvGrpSpPr/>
          <p:nvPr/>
        </p:nvGrpSpPr>
        <p:grpSpPr>
          <a:xfrm>
            <a:off x="6858016" y="4286256"/>
            <a:ext cx="1857388" cy="2500330"/>
            <a:chOff x="642910" y="928670"/>
            <a:chExt cx="8072494" cy="1428760"/>
          </a:xfrm>
        </p:grpSpPr>
        <p:sp>
          <p:nvSpPr>
            <p:cNvPr id="22" name="Rectangle 21"/>
            <p:cNvSpPr/>
            <p:nvPr/>
          </p:nvSpPr>
          <p:spPr>
            <a:xfrm>
              <a:off x="642910" y="1075209"/>
              <a:ext cx="8072494" cy="1282221"/>
            </a:xfrm>
            <a:prstGeom prst="rect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sz="1200" dirty="0" smtClean="0">
                  <a:solidFill>
                    <a:srgbClr val="FFFF00"/>
                  </a:solidFill>
                </a:rPr>
                <a:t>Broj </a:t>
              </a:r>
              <a:r>
                <a:rPr lang="hr-HR" sz="1200" dirty="0" err="1" smtClean="0">
                  <a:solidFill>
                    <a:srgbClr val="FFFF00"/>
                  </a:solidFill>
                </a:rPr>
                <a:t>racuna</a:t>
              </a:r>
              <a:r>
                <a:rPr lang="hr-HR" sz="1200" dirty="0" smtClean="0">
                  <a:solidFill>
                    <a:srgbClr val="FFFF00"/>
                  </a:solidFill>
                </a:rPr>
                <a:t>_otpremnice </a:t>
              </a:r>
              <a:r>
                <a:rPr lang="hr-HR" sz="1200" dirty="0" smtClean="0">
                  <a:solidFill>
                    <a:srgbClr val="FFFF00"/>
                  </a:solidFill>
                  <a:uFill>
                    <a:solidFill>
                      <a:srgbClr val="00B0F0"/>
                    </a:solidFill>
                  </a:uFill>
                </a:rPr>
                <a:t>int (8)</a:t>
              </a:r>
              <a:r>
                <a:rPr lang="hr-HR" sz="1200" dirty="0" smtClean="0">
                  <a:uFill>
                    <a:solidFill>
                      <a:srgbClr val="00B0F0"/>
                    </a:solidFill>
                  </a:uFill>
                </a:rPr>
                <a:t> </a:t>
              </a:r>
              <a:r>
                <a:rPr lang="hr-HR" sz="1200" dirty="0" err="1" smtClean="0">
                  <a:uFill>
                    <a:solidFill>
                      <a:srgbClr val="00B0F0"/>
                    </a:solidFill>
                  </a:uFill>
                </a:rPr>
                <a:t>primary</a:t>
              </a:r>
              <a:r>
                <a:rPr lang="hr-HR" sz="1200" dirty="0" smtClean="0">
                  <a:uFill>
                    <a:solidFill>
                      <a:srgbClr val="00B0F0"/>
                    </a:solidFill>
                  </a:uFill>
                </a:rPr>
                <a:t> </a:t>
              </a:r>
              <a:r>
                <a:rPr lang="hr-HR" sz="1200" dirty="0" err="1" smtClean="0">
                  <a:uFill>
                    <a:solidFill>
                      <a:srgbClr val="00B0F0"/>
                    </a:solidFill>
                  </a:uFill>
                </a:rPr>
                <a:t>key</a:t>
              </a:r>
              <a:r>
                <a:rPr lang="hr-HR" sz="1200" u="dashHeavy" dirty="0" smtClean="0">
                  <a:uFill>
                    <a:solidFill>
                      <a:srgbClr val="00B0F0"/>
                    </a:solidFill>
                  </a:uFill>
                </a:rPr>
                <a:t>,</a:t>
              </a:r>
            </a:p>
            <a:p>
              <a:pPr algn="ctr"/>
              <a:r>
                <a:rPr lang="hr-HR" sz="1200" u="dashHeavy" dirty="0" err="1" smtClean="0">
                  <a:uFill>
                    <a:solidFill>
                      <a:srgbClr val="00B0F0"/>
                    </a:solidFill>
                  </a:uFill>
                </a:rPr>
                <a:t>Sifra</a:t>
              </a:r>
              <a:r>
                <a:rPr lang="hr-HR" sz="1200" u="dashHeavy" dirty="0" smtClean="0">
                  <a:uFill>
                    <a:solidFill>
                      <a:srgbClr val="00B0F0"/>
                    </a:solidFill>
                  </a:uFill>
                </a:rPr>
                <a:t>_naloga int (8) </a:t>
              </a:r>
              <a:r>
                <a:rPr lang="hr-HR" sz="1200" u="dashHeavy" dirty="0" err="1" smtClean="0">
                  <a:uFill>
                    <a:solidFill>
                      <a:srgbClr val="00B0F0"/>
                    </a:solidFill>
                  </a:uFill>
                </a:rPr>
                <a:t>not</a:t>
              </a:r>
              <a:r>
                <a:rPr lang="hr-HR" sz="1200" u="dashHeavy" dirty="0" smtClean="0">
                  <a:uFill>
                    <a:solidFill>
                      <a:srgbClr val="00B0F0"/>
                    </a:solidFill>
                  </a:uFill>
                </a:rPr>
                <a:t> </a:t>
              </a:r>
              <a:r>
                <a:rPr lang="hr-HR" sz="1200" u="dashHeavy" dirty="0" err="1" smtClean="0">
                  <a:uFill>
                    <a:solidFill>
                      <a:srgbClr val="00B0F0"/>
                    </a:solidFill>
                  </a:uFill>
                </a:rPr>
                <a:t>null</a:t>
              </a:r>
              <a:r>
                <a:rPr lang="hr-HR" sz="1200" u="dashHeavy" dirty="0" smtClean="0">
                  <a:uFill>
                    <a:solidFill>
                      <a:srgbClr val="00B0F0"/>
                    </a:solidFill>
                  </a:uFill>
                </a:rPr>
                <a:t>,</a:t>
              </a:r>
            </a:p>
            <a:p>
              <a:pPr algn="ctr"/>
              <a:r>
                <a:rPr lang="hr-HR" sz="1200" dirty="0" smtClean="0"/>
                <a:t>Datum date </a:t>
              </a:r>
              <a:r>
                <a:rPr lang="hr-HR" sz="1200" dirty="0" err="1" smtClean="0"/>
                <a:t>not</a:t>
              </a:r>
              <a:r>
                <a:rPr lang="hr-HR" sz="1200" dirty="0" smtClean="0"/>
                <a:t> </a:t>
              </a:r>
              <a:r>
                <a:rPr lang="hr-HR" sz="1200" dirty="0" err="1" smtClean="0"/>
                <a:t>null</a:t>
              </a:r>
              <a:r>
                <a:rPr lang="hr-HR" sz="1200" dirty="0" smtClean="0"/>
                <a:t>, </a:t>
              </a:r>
            </a:p>
            <a:p>
              <a:pPr algn="ctr"/>
              <a:r>
                <a:rPr lang="hr-HR" sz="1200" dirty="0" smtClean="0"/>
                <a:t>Vrsta_</a:t>
              </a:r>
              <a:r>
                <a:rPr lang="hr-HR" sz="1200" dirty="0" err="1" smtClean="0"/>
                <a:t>placanja</a:t>
              </a:r>
              <a:r>
                <a:rPr lang="hr-HR" sz="1200" dirty="0" smtClean="0"/>
                <a:t> </a:t>
              </a:r>
              <a:r>
                <a:rPr lang="hr-HR" sz="1200" dirty="0" err="1" smtClean="0"/>
                <a:t>varchar</a:t>
              </a:r>
              <a:r>
                <a:rPr lang="hr-HR" sz="1200" dirty="0" smtClean="0"/>
                <a:t> (20),</a:t>
              </a:r>
            </a:p>
            <a:p>
              <a:pPr algn="ctr"/>
              <a:r>
                <a:rPr lang="hr-HR" sz="1200" u="dashHeavy" dirty="0" smtClean="0">
                  <a:uFill>
                    <a:solidFill>
                      <a:srgbClr val="00B0F0"/>
                    </a:solidFill>
                  </a:uFill>
                </a:rPr>
                <a:t>Broj_ugovora int(8) </a:t>
              </a:r>
              <a:r>
                <a:rPr lang="hr-HR" sz="1200" u="dashHeavy" dirty="0" err="1" smtClean="0">
                  <a:uFill>
                    <a:solidFill>
                      <a:srgbClr val="00B0F0"/>
                    </a:solidFill>
                  </a:uFill>
                </a:rPr>
                <a:t>not</a:t>
              </a:r>
              <a:r>
                <a:rPr lang="hr-HR" sz="1200" u="dashHeavy" dirty="0" smtClean="0">
                  <a:uFill>
                    <a:solidFill>
                      <a:srgbClr val="00B0F0"/>
                    </a:solidFill>
                  </a:uFill>
                </a:rPr>
                <a:t> </a:t>
              </a:r>
              <a:r>
                <a:rPr lang="hr-HR" sz="1200" u="dashHeavy" dirty="0" err="1" smtClean="0">
                  <a:uFill>
                    <a:solidFill>
                      <a:srgbClr val="00B0F0"/>
                    </a:solidFill>
                  </a:uFill>
                </a:rPr>
                <a:t>null</a:t>
              </a:r>
              <a:r>
                <a:rPr lang="hr-HR" sz="1200" u="dashHeavy" dirty="0" smtClean="0">
                  <a:uFill>
                    <a:solidFill>
                      <a:srgbClr val="00B0F0"/>
                    </a:solidFill>
                  </a:uFill>
                </a:rPr>
                <a:t>,</a:t>
              </a:r>
            </a:p>
            <a:p>
              <a:pPr algn="ctr"/>
              <a:r>
                <a:rPr lang="hr-HR" sz="1200" u="dashHeavy" dirty="0" err="1" smtClean="0">
                  <a:uFill>
                    <a:solidFill>
                      <a:srgbClr val="00B0F0"/>
                    </a:solidFill>
                  </a:uFill>
                </a:rPr>
                <a:t>Sifra</a:t>
              </a:r>
              <a:r>
                <a:rPr lang="hr-HR" sz="1200" u="dashHeavy" dirty="0" smtClean="0">
                  <a:uFill>
                    <a:solidFill>
                      <a:srgbClr val="00B0F0"/>
                    </a:solidFill>
                  </a:uFill>
                </a:rPr>
                <a:t>_zaposlenika int(5) </a:t>
              </a:r>
              <a:r>
                <a:rPr lang="hr-HR" sz="1200" u="dashHeavy" dirty="0" err="1" smtClean="0">
                  <a:uFill>
                    <a:solidFill>
                      <a:srgbClr val="00B0F0"/>
                    </a:solidFill>
                  </a:uFill>
                </a:rPr>
                <a:t>not</a:t>
              </a:r>
              <a:r>
                <a:rPr lang="hr-HR" sz="1200" u="dashHeavy" dirty="0" smtClean="0">
                  <a:uFill>
                    <a:solidFill>
                      <a:srgbClr val="00B0F0"/>
                    </a:solidFill>
                  </a:uFill>
                </a:rPr>
                <a:t> </a:t>
              </a:r>
              <a:r>
                <a:rPr lang="hr-HR" sz="1200" u="dashHeavy" dirty="0" err="1" smtClean="0">
                  <a:uFill>
                    <a:solidFill>
                      <a:srgbClr val="00B0F0"/>
                    </a:solidFill>
                  </a:uFill>
                </a:rPr>
                <a:t>null</a:t>
              </a:r>
              <a:endParaRPr lang="hr-HR" sz="1200" u="dashHeavy" dirty="0">
                <a:uFill>
                  <a:solidFill>
                    <a:srgbClr val="00B0F0"/>
                  </a:solidFill>
                </a:u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42910" y="928670"/>
              <a:ext cx="8072494" cy="146539"/>
            </a:xfrm>
            <a:prstGeom prst="rect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sz="1200" b="1" dirty="0" smtClean="0">
                  <a:solidFill>
                    <a:srgbClr val="002060"/>
                  </a:solidFill>
                </a:rPr>
                <a:t>Račun-otpremnica</a:t>
              </a:r>
              <a:endParaRPr lang="hr-HR" sz="12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7" name="Group 23"/>
          <p:cNvGrpSpPr/>
          <p:nvPr/>
        </p:nvGrpSpPr>
        <p:grpSpPr>
          <a:xfrm>
            <a:off x="3714744" y="2928934"/>
            <a:ext cx="1857388" cy="785819"/>
            <a:chOff x="642910" y="785794"/>
            <a:chExt cx="8072494" cy="1571638"/>
          </a:xfrm>
        </p:grpSpPr>
        <p:sp>
          <p:nvSpPr>
            <p:cNvPr id="25" name="Rectangle 24"/>
            <p:cNvSpPr/>
            <p:nvPr/>
          </p:nvSpPr>
          <p:spPr>
            <a:xfrm>
              <a:off x="642910" y="1214422"/>
              <a:ext cx="8072494" cy="1143010"/>
            </a:xfrm>
            <a:prstGeom prst="rect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hr-HR" sz="1000" dirty="0" err="1" smtClean="0">
                  <a:solidFill>
                    <a:srgbClr val="FFFF00"/>
                  </a:solidFill>
                </a:rPr>
                <a:t>Sifra</a:t>
              </a:r>
              <a:r>
                <a:rPr lang="hr-HR" sz="1000" dirty="0" smtClean="0">
                  <a:solidFill>
                    <a:srgbClr val="FFFF00"/>
                  </a:solidFill>
                </a:rPr>
                <a:t>_naloga int (8) PK, </a:t>
              </a:r>
            </a:p>
            <a:p>
              <a:pPr algn="ctr"/>
              <a:r>
                <a:rPr lang="hr-HR" sz="1000" dirty="0" smtClean="0"/>
                <a:t>Datum date,</a:t>
              </a:r>
            </a:p>
            <a:p>
              <a:pPr algn="ctr"/>
              <a:r>
                <a:rPr lang="hr-HR" sz="1000" u="dashHeavy" dirty="0" smtClean="0">
                  <a:uFill>
                    <a:solidFill>
                      <a:srgbClr val="00B0F0"/>
                    </a:solidFill>
                  </a:uFill>
                </a:rPr>
                <a:t>Broj_ponude/nar </a:t>
              </a:r>
              <a:r>
                <a:rPr lang="hr-HR" sz="1000" u="dashHeavy" dirty="0" err="1" smtClean="0">
                  <a:uFill>
                    <a:solidFill>
                      <a:srgbClr val="00B0F0"/>
                    </a:solidFill>
                  </a:uFill>
                </a:rPr>
                <a:t>not</a:t>
              </a:r>
              <a:r>
                <a:rPr lang="hr-HR" sz="1000" u="dashHeavy" dirty="0" smtClean="0">
                  <a:uFill>
                    <a:solidFill>
                      <a:srgbClr val="00B0F0"/>
                    </a:solidFill>
                  </a:uFill>
                </a:rPr>
                <a:t> </a:t>
              </a:r>
              <a:r>
                <a:rPr lang="hr-HR" sz="1000" u="dashHeavy" dirty="0" err="1" smtClean="0">
                  <a:uFill>
                    <a:solidFill>
                      <a:srgbClr val="00B0F0"/>
                    </a:solidFill>
                  </a:uFill>
                </a:rPr>
                <a:t>null</a:t>
              </a:r>
              <a:endParaRPr lang="hr-HR" sz="1000" u="dashHeavy" dirty="0" smtClean="0">
                <a:uFill>
                  <a:solidFill>
                    <a:srgbClr val="00B0F0"/>
                  </a:solidFill>
                </a:uFill>
              </a:endParaRPr>
            </a:p>
            <a:p>
              <a:pPr algn="ctr"/>
              <a:r>
                <a:rPr lang="hr-HR" sz="1000" dirty="0" smtClean="0"/>
                <a:t>Vrijeme_</a:t>
              </a:r>
              <a:r>
                <a:rPr lang="hr-HR" sz="1000" dirty="0" err="1" smtClean="0"/>
                <a:t>ispo</a:t>
              </a:r>
              <a:r>
                <a:rPr lang="hr-HR" sz="1000" dirty="0" smtClean="0"/>
                <a:t> date </a:t>
              </a:r>
              <a:r>
                <a:rPr lang="hr-HR" sz="1000" dirty="0" err="1" smtClean="0"/>
                <a:t>not</a:t>
              </a:r>
              <a:r>
                <a:rPr lang="hr-HR" sz="1000" dirty="0" smtClean="0"/>
                <a:t> </a:t>
              </a:r>
              <a:r>
                <a:rPr lang="hr-HR" sz="1000" dirty="0" err="1" smtClean="0"/>
                <a:t>null</a:t>
              </a:r>
              <a:endParaRPr lang="hr-HR" sz="1000" dirty="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42910" y="785794"/>
              <a:ext cx="8072494" cy="428628"/>
            </a:xfrm>
            <a:prstGeom prst="rect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hr-HR" sz="1200" dirty="0" smtClean="0">
                  <a:solidFill>
                    <a:srgbClr val="002060"/>
                  </a:solidFill>
                </a:rPr>
                <a:t>Nalog za </a:t>
              </a:r>
              <a:r>
                <a:rPr lang="hr-HR" sz="1200" b="1" dirty="0" smtClean="0">
                  <a:solidFill>
                    <a:srgbClr val="002060"/>
                  </a:solidFill>
                </a:rPr>
                <a:t>izdavanje robe</a:t>
              </a:r>
              <a:endParaRPr lang="hr-HR" sz="12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1" name="Group 26"/>
          <p:cNvGrpSpPr/>
          <p:nvPr/>
        </p:nvGrpSpPr>
        <p:grpSpPr>
          <a:xfrm>
            <a:off x="3714744" y="3857628"/>
            <a:ext cx="1857388" cy="785819"/>
            <a:chOff x="642910" y="785794"/>
            <a:chExt cx="8072494" cy="1571638"/>
          </a:xfrm>
        </p:grpSpPr>
        <p:sp>
          <p:nvSpPr>
            <p:cNvPr id="28" name="Rectangle 27"/>
            <p:cNvSpPr/>
            <p:nvPr/>
          </p:nvSpPr>
          <p:spPr>
            <a:xfrm>
              <a:off x="642910" y="1214422"/>
              <a:ext cx="8072494" cy="1143010"/>
            </a:xfrm>
            <a:prstGeom prst="rect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sz="1000" dirty="0" smtClean="0">
                  <a:solidFill>
                    <a:srgbClr val="FFFF00"/>
                  </a:solidFill>
                </a:rPr>
                <a:t>ID_partnera int(5) PK, </a:t>
              </a:r>
            </a:p>
            <a:p>
              <a:pPr algn="ctr"/>
              <a:r>
                <a:rPr lang="hr-HR" sz="1000" dirty="0" smtClean="0"/>
                <a:t>Naziv </a:t>
              </a:r>
              <a:r>
                <a:rPr lang="hr-HR" sz="1000" dirty="0" err="1" smtClean="0"/>
                <a:t>varchar</a:t>
              </a:r>
              <a:r>
                <a:rPr lang="hr-HR" sz="1000" dirty="0" smtClean="0"/>
                <a:t> (50) </a:t>
              </a:r>
              <a:r>
                <a:rPr lang="hr-HR" sz="1000" dirty="0" err="1" smtClean="0"/>
                <a:t>not</a:t>
              </a:r>
              <a:r>
                <a:rPr lang="hr-HR" sz="1000" dirty="0" smtClean="0"/>
                <a:t> </a:t>
              </a:r>
              <a:r>
                <a:rPr lang="hr-HR" sz="1000" dirty="0" err="1" smtClean="0"/>
                <a:t>null</a:t>
              </a:r>
              <a:r>
                <a:rPr lang="hr-HR" sz="1000" dirty="0" smtClean="0"/>
                <a:t>,</a:t>
              </a:r>
            </a:p>
            <a:p>
              <a:pPr algn="ctr"/>
              <a:r>
                <a:rPr lang="hr-HR" sz="1000" dirty="0" smtClean="0"/>
                <a:t>Telefon </a:t>
              </a:r>
              <a:r>
                <a:rPr lang="hr-HR" sz="1000" dirty="0" err="1" smtClean="0"/>
                <a:t>varchar</a:t>
              </a:r>
              <a:r>
                <a:rPr lang="hr-HR" sz="1000" dirty="0" smtClean="0"/>
                <a:t>(10)…</a:t>
              </a:r>
              <a:endParaRPr lang="hr-HR" sz="1000" dirty="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42910" y="785794"/>
              <a:ext cx="8072494" cy="428628"/>
            </a:xfrm>
            <a:prstGeom prst="rect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sz="1200" b="1" dirty="0" smtClean="0">
                  <a:solidFill>
                    <a:srgbClr val="002060"/>
                  </a:solidFill>
                </a:rPr>
                <a:t>Poslovni partner</a:t>
              </a:r>
              <a:endParaRPr lang="hr-HR" sz="12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4" name="Group 29"/>
          <p:cNvGrpSpPr/>
          <p:nvPr/>
        </p:nvGrpSpPr>
        <p:grpSpPr>
          <a:xfrm>
            <a:off x="3714744" y="5143512"/>
            <a:ext cx="1857388" cy="785819"/>
            <a:chOff x="642910" y="785794"/>
            <a:chExt cx="8072494" cy="1571638"/>
          </a:xfrm>
        </p:grpSpPr>
        <p:sp>
          <p:nvSpPr>
            <p:cNvPr id="31" name="Rectangle 30"/>
            <p:cNvSpPr/>
            <p:nvPr/>
          </p:nvSpPr>
          <p:spPr>
            <a:xfrm>
              <a:off x="642910" y="1214422"/>
              <a:ext cx="8072494" cy="1143010"/>
            </a:xfrm>
            <a:prstGeom prst="rect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sz="1000" dirty="0" smtClean="0">
                  <a:solidFill>
                    <a:srgbClr val="FFFF00"/>
                  </a:solidFill>
                </a:rPr>
                <a:t>Broj_ugovora int(8) PK,</a:t>
              </a:r>
            </a:p>
            <a:p>
              <a:pPr algn="ctr"/>
              <a:r>
                <a:rPr lang="hr-HR" sz="1000" u="dashHeavy" dirty="0" smtClean="0">
                  <a:uFill>
                    <a:solidFill>
                      <a:srgbClr val="00B0F0"/>
                    </a:solidFill>
                  </a:uFill>
                </a:rPr>
                <a:t>ID partnera int(5) </a:t>
              </a:r>
              <a:r>
                <a:rPr lang="hr-HR" sz="1000" u="dashHeavy" dirty="0" err="1" smtClean="0">
                  <a:uFill>
                    <a:solidFill>
                      <a:srgbClr val="00B0F0"/>
                    </a:solidFill>
                  </a:uFill>
                </a:rPr>
                <a:t>not</a:t>
              </a:r>
              <a:r>
                <a:rPr lang="hr-HR" sz="1000" u="dashHeavy" dirty="0" smtClean="0">
                  <a:uFill>
                    <a:solidFill>
                      <a:srgbClr val="00B0F0"/>
                    </a:solidFill>
                  </a:uFill>
                </a:rPr>
                <a:t> </a:t>
              </a:r>
              <a:r>
                <a:rPr lang="hr-HR" sz="1000" u="dashHeavy" dirty="0" err="1" smtClean="0">
                  <a:uFill>
                    <a:solidFill>
                      <a:srgbClr val="00B0F0"/>
                    </a:solidFill>
                  </a:uFill>
                </a:rPr>
                <a:t>null</a:t>
              </a:r>
              <a:r>
                <a:rPr lang="hr-HR" sz="1000" u="dashHeavy" dirty="0" smtClean="0">
                  <a:uFill>
                    <a:solidFill>
                      <a:srgbClr val="00B0F0"/>
                    </a:solidFill>
                  </a:uFill>
                </a:rPr>
                <a:t>,</a:t>
              </a:r>
            </a:p>
            <a:p>
              <a:pPr algn="ctr"/>
              <a:r>
                <a:rPr lang="hr-HR" sz="1000" dirty="0" smtClean="0"/>
                <a:t>Tekst </a:t>
              </a:r>
              <a:r>
                <a:rPr lang="hr-HR" sz="1000" dirty="0" err="1" smtClean="0"/>
                <a:t>varchar</a:t>
              </a:r>
              <a:r>
                <a:rPr lang="hr-HR" sz="1000" dirty="0" smtClean="0"/>
                <a:t>(100000),</a:t>
              </a:r>
              <a:endParaRPr lang="hr-HR" sz="1000" dirty="0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42910" y="785794"/>
              <a:ext cx="8072494" cy="428628"/>
            </a:xfrm>
            <a:prstGeom prst="rect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sz="1200" b="1" dirty="0" smtClean="0">
                  <a:solidFill>
                    <a:srgbClr val="002060"/>
                  </a:solidFill>
                </a:rPr>
                <a:t>UKK</a:t>
              </a:r>
              <a:endParaRPr lang="hr-HR" sz="12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7" name="Group 32"/>
          <p:cNvGrpSpPr/>
          <p:nvPr/>
        </p:nvGrpSpPr>
        <p:grpSpPr>
          <a:xfrm>
            <a:off x="3714744" y="6000768"/>
            <a:ext cx="1857388" cy="785819"/>
            <a:chOff x="642910" y="785794"/>
            <a:chExt cx="8072494" cy="1571638"/>
          </a:xfrm>
        </p:grpSpPr>
        <p:sp>
          <p:nvSpPr>
            <p:cNvPr id="34" name="Rectangle 33"/>
            <p:cNvSpPr/>
            <p:nvPr/>
          </p:nvSpPr>
          <p:spPr>
            <a:xfrm>
              <a:off x="642910" y="1071546"/>
              <a:ext cx="8072494" cy="1285886"/>
            </a:xfrm>
            <a:prstGeom prst="rect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sz="1000" dirty="0" err="1" smtClean="0">
                  <a:solidFill>
                    <a:srgbClr val="FFFF00"/>
                  </a:solidFill>
                </a:rPr>
                <a:t>Sifra</a:t>
              </a:r>
              <a:r>
                <a:rPr lang="hr-HR" sz="1000" dirty="0" smtClean="0">
                  <a:solidFill>
                    <a:srgbClr val="FFFF00"/>
                  </a:solidFill>
                </a:rPr>
                <a:t>_zaposlenika int (5) PK</a:t>
              </a:r>
              <a:r>
                <a:rPr lang="hr-HR" sz="1000" dirty="0" smtClean="0"/>
                <a:t>,</a:t>
              </a:r>
            </a:p>
            <a:p>
              <a:pPr algn="ctr"/>
              <a:r>
                <a:rPr lang="hr-HR" sz="1000" dirty="0" smtClean="0"/>
                <a:t>Ime </a:t>
              </a:r>
              <a:r>
                <a:rPr lang="hr-HR" sz="1000" dirty="0" err="1" smtClean="0"/>
                <a:t>varchar</a:t>
              </a:r>
              <a:r>
                <a:rPr lang="hr-HR" sz="1000" dirty="0" smtClean="0"/>
                <a:t>(10) </a:t>
              </a:r>
              <a:r>
                <a:rPr lang="hr-HR" sz="1000" dirty="0" err="1" smtClean="0"/>
                <a:t>not</a:t>
              </a:r>
              <a:r>
                <a:rPr lang="hr-HR" sz="1000" dirty="0" smtClean="0"/>
                <a:t> </a:t>
              </a:r>
              <a:r>
                <a:rPr lang="hr-HR" sz="1000" dirty="0" err="1" smtClean="0"/>
                <a:t>null</a:t>
              </a:r>
              <a:r>
                <a:rPr lang="hr-HR" sz="1000" dirty="0" smtClean="0"/>
                <a:t>, Prezime </a:t>
              </a:r>
              <a:r>
                <a:rPr lang="hr-HR" sz="1000" dirty="0" err="1" smtClean="0"/>
                <a:t>varchar</a:t>
              </a:r>
              <a:r>
                <a:rPr lang="hr-HR" sz="1000" dirty="0" smtClean="0"/>
                <a:t> (20) </a:t>
              </a:r>
              <a:r>
                <a:rPr lang="hr-HR" sz="1000" dirty="0" err="1" smtClean="0"/>
                <a:t>notnull</a:t>
              </a:r>
              <a:r>
                <a:rPr lang="hr-HR" sz="1000" dirty="0" smtClean="0"/>
                <a:t>,</a:t>
              </a:r>
              <a:endParaRPr lang="hr-HR" sz="1000" dirty="0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42910" y="785794"/>
              <a:ext cx="8072494" cy="428628"/>
            </a:xfrm>
            <a:prstGeom prst="rect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sz="1200" b="1" dirty="0" smtClean="0">
                  <a:solidFill>
                    <a:srgbClr val="002060"/>
                  </a:solidFill>
                </a:rPr>
                <a:t>Zaposlenik</a:t>
              </a:r>
              <a:endParaRPr lang="hr-HR" sz="1200" b="1" dirty="0">
                <a:solidFill>
                  <a:srgbClr val="002060"/>
                </a:solidFill>
              </a:endParaRPr>
            </a:p>
          </p:txBody>
        </p:sp>
      </p:grpSp>
      <p:cxnSp>
        <p:nvCxnSpPr>
          <p:cNvPr id="37" name="Straight Connector 36"/>
          <p:cNvCxnSpPr/>
          <p:nvPr/>
        </p:nvCxnSpPr>
        <p:spPr>
          <a:xfrm rot="5400000">
            <a:off x="1338001" y="2162405"/>
            <a:ext cx="468000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endCxn id="13" idx="0"/>
          </p:cNvCxnSpPr>
          <p:nvPr/>
        </p:nvCxnSpPr>
        <p:spPr>
          <a:xfrm rot="5400000">
            <a:off x="1143770" y="3928272"/>
            <a:ext cx="8572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rot="5400000">
            <a:off x="7553504" y="2162008"/>
            <a:ext cx="468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5400000">
            <a:off x="7409504" y="3877644"/>
            <a:ext cx="756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>
            <a:stCxn id="13" idx="3"/>
            <a:endCxn id="25" idx="1"/>
          </p:cNvCxnSpPr>
          <p:nvPr/>
        </p:nvCxnSpPr>
        <p:spPr>
          <a:xfrm flipV="1">
            <a:off x="2500298" y="3429001"/>
            <a:ext cx="1214446" cy="1053251"/>
          </a:xfrm>
          <a:prstGeom prst="bentConnector3">
            <a:avLst>
              <a:gd name="adj1" fmla="val 2626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25" idx="3"/>
            <a:endCxn id="23" idx="1"/>
          </p:cNvCxnSpPr>
          <p:nvPr/>
        </p:nvCxnSpPr>
        <p:spPr>
          <a:xfrm>
            <a:off x="5572132" y="3429001"/>
            <a:ext cx="1285884" cy="985477"/>
          </a:xfrm>
          <a:prstGeom prst="bentConnector3">
            <a:avLst>
              <a:gd name="adj1" fmla="val 7396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Elbow Connector 47"/>
          <p:cNvCxnSpPr>
            <a:stCxn id="28" idx="1"/>
          </p:cNvCxnSpPr>
          <p:nvPr/>
        </p:nvCxnSpPr>
        <p:spPr>
          <a:xfrm rot="10800000" flipV="1">
            <a:off x="2500298" y="4357694"/>
            <a:ext cx="1214446" cy="785817"/>
          </a:xfrm>
          <a:prstGeom prst="bentConnector3">
            <a:avLst>
              <a:gd name="adj1" fmla="val 3199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/>
          <p:cNvCxnSpPr>
            <a:stCxn id="28" idx="3"/>
          </p:cNvCxnSpPr>
          <p:nvPr/>
        </p:nvCxnSpPr>
        <p:spPr>
          <a:xfrm>
            <a:off x="5572132" y="4357695"/>
            <a:ext cx="1285884" cy="928693"/>
          </a:xfrm>
          <a:prstGeom prst="bentConnector3">
            <a:avLst>
              <a:gd name="adj1" fmla="val 2758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22" idx="1"/>
            <a:endCxn id="31" idx="3"/>
          </p:cNvCxnSpPr>
          <p:nvPr/>
        </p:nvCxnSpPr>
        <p:spPr>
          <a:xfrm rot="10800000">
            <a:off x="5572132" y="5643579"/>
            <a:ext cx="1285884" cy="21064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28" idx="2"/>
            <a:endCxn id="32" idx="0"/>
          </p:cNvCxnSpPr>
          <p:nvPr/>
        </p:nvCxnSpPr>
        <p:spPr>
          <a:xfrm rot="5400000">
            <a:off x="4393406" y="4893479"/>
            <a:ext cx="50006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endCxn id="34" idx="1"/>
          </p:cNvCxnSpPr>
          <p:nvPr/>
        </p:nvCxnSpPr>
        <p:spPr>
          <a:xfrm flipV="1">
            <a:off x="2500298" y="6465116"/>
            <a:ext cx="1214446" cy="9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5572132" y="6429396"/>
            <a:ext cx="12858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 rot="16200000">
            <a:off x="1159988" y="2017252"/>
            <a:ext cx="64294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Sadrži   </a:t>
            </a:r>
            <a:r>
              <a:rPr lang="hr-HR" sz="1500" b="1" dirty="0" smtClean="0"/>
              <a:t>1</a:t>
            </a:r>
            <a:endParaRPr lang="hr-HR" sz="1500" b="1" dirty="0"/>
          </a:p>
        </p:txBody>
      </p:sp>
      <p:sp>
        <p:nvSpPr>
          <p:cNvPr id="65" name="TextBox 64"/>
          <p:cNvSpPr txBox="1"/>
          <p:nvPr/>
        </p:nvSpPr>
        <p:spPr>
          <a:xfrm rot="5400000">
            <a:off x="1340276" y="2017254"/>
            <a:ext cx="92869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Odnosi se </a:t>
            </a:r>
            <a:r>
              <a:rPr lang="hr-HR" sz="1500" b="1" dirty="0" smtClean="0">
                <a:solidFill>
                  <a:srgbClr val="FF0000"/>
                </a:solidFill>
              </a:rPr>
              <a:t>N</a:t>
            </a:r>
            <a:endParaRPr lang="hr-HR" sz="1500" b="1" dirty="0">
              <a:solidFill>
                <a:srgbClr val="FF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 rot="5400000">
            <a:off x="1375997" y="3910359"/>
            <a:ext cx="71437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Pripada   </a:t>
            </a:r>
            <a:r>
              <a:rPr lang="hr-HR" sz="1500" b="1" dirty="0" smtClean="0"/>
              <a:t>1</a:t>
            </a:r>
            <a:endParaRPr lang="hr-HR" sz="1500" b="1" dirty="0"/>
          </a:p>
        </p:txBody>
      </p:sp>
      <p:sp>
        <p:nvSpPr>
          <p:cNvPr id="67" name="TextBox 66"/>
          <p:cNvSpPr txBox="1"/>
          <p:nvPr/>
        </p:nvSpPr>
        <p:spPr>
          <a:xfrm rot="16200000">
            <a:off x="1054526" y="3803202"/>
            <a:ext cx="78581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Sadrži   </a:t>
            </a:r>
            <a:r>
              <a:rPr lang="hr-HR" sz="1500" b="1" dirty="0" smtClean="0"/>
              <a:t>N</a:t>
            </a:r>
            <a:endParaRPr lang="hr-HR" sz="1500" b="1" dirty="0"/>
          </a:p>
        </p:txBody>
      </p:sp>
      <p:sp>
        <p:nvSpPr>
          <p:cNvPr id="68" name="TextBox 67"/>
          <p:cNvSpPr txBox="1"/>
          <p:nvPr/>
        </p:nvSpPr>
        <p:spPr>
          <a:xfrm rot="16200000">
            <a:off x="7303657" y="2017252"/>
            <a:ext cx="64294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Sadrži   </a:t>
            </a:r>
            <a:r>
              <a:rPr lang="hr-HR" sz="1500" b="1" dirty="0" smtClean="0"/>
              <a:t>1</a:t>
            </a:r>
            <a:endParaRPr lang="hr-HR" sz="1500" b="1" dirty="0"/>
          </a:p>
        </p:txBody>
      </p:sp>
      <p:sp>
        <p:nvSpPr>
          <p:cNvPr id="69" name="TextBox 68"/>
          <p:cNvSpPr txBox="1"/>
          <p:nvPr/>
        </p:nvSpPr>
        <p:spPr>
          <a:xfrm rot="5400000">
            <a:off x="7483945" y="2017254"/>
            <a:ext cx="92869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Odnosi se </a:t>
            </a:r>
            <a:r>
              <a:rPr lang="hr-HR" sz="1500" b="1" dirty="0" smtClean="0">
                <a:solidFill>
                  <a:srgbClr val="FF0000"/>
                </a:solidFill>
              </a:rPr>
              <a:t>N</a:t>
            </a:r>
            <a:endParaRPr lang="hr-HR" sz="1500" b="1" dirty="0">
              <a:solidFill>
                <a:srgbClr val="FF0000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 rot="5400000">
            <a:off x="7662541" y="3767483"/>
            <a:ext cx="71437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Pripada   </a:t>
            </a:r>
            <a:r>
              <a:rPr lang="hr-HR" sz="1500" b="1" dirty="0" smtClean="0"/>
              <a:t>1</a:t>
            </a:r>
            <a:endParaRPr lang="hr-HR" sz="1500" b="1" dirty="0"/>
          </a:p>
        </p:txBody>
      </p:sp>
      <p:sp>
        <p:nvSpPr>
          <p:cNvPr id="71" name="TextBox 70"/>
          <p:cNvSpPr txBox="1"/>
          <p:nvPr/>
        </p:nvSpPr>
        <p:spPr>
          <a:xfrm rot="16200000">
            <a:off x="7198194" y="3731764"/>
            <a:ext cx="78581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Sadrži   </a:t>
            </a:r>
            <a:r>
              <a:rPr lang="hr-HR" sz="1500" b="1" dirty="0" smtClean="0"/>
              <a:t>N</a:t>
            </a:r>
            <a:endParaRPr lang="hr-HR" sz="1500" b="1" dirty="0"/>
          </a:p>
        </p:txBody>
      </p:sp>
      <p:sp>
        <p:nvSpPr>
          <p:cNvPr id="78" name="TextBox 77"/>
          <p:cNvSpPr txBox="1"/>
          <p:nvPr/>
        </p:nvSpPr>
        <p:spPr>
          <a:xfrm>
            <a:off x="2786050" y="3071810"/>
            <a:ext cx="85725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Se odnosi   </a:t>
            </a:r>
            <a:r>
              <a:rPr lang="hr-HR" sz="1500" b="1" dirty="0" smtClean="0"/>
              <a:t>1</a:t>
            </a:r>
            <a:endParaRPr lang="hr-HR" sz="1500" b="1" dirty="0"/>
          </a:p>
        </p:txBody>
      </p:sp>
      <p:sp>
        <p:nvSpPr>
          <p:cNvPr id="79" name="TextBox 78"/>
          <p:cNvSpPr txBox="1"/>
          <p:nvPr/>
        </p:nvSpPr>
        <p:spPr>
          <a:xfrm rot="10800000">
            <a:off x="2786051" y="3429000"/>
            <a:ext cx="78581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Se odnosi   </a:t>
            </a:r>
            <a:r>
              <a:rPr lang="hr-HR" sz="1500" b="1" dirty="0" smtClean="0"/>
              <a:t>1</a:t>
            </a:r>
            <a:endParaRPr lang="hr-HR" sz="1500" b="1" dirty="0"/>
          </a:p>
        </p:txBody>
      </p:sp>
      <p:sp>
        <p:nvSpPr>
          <p:cNvPr id="80" name="TextBox 79"/>
          <p:cNvSpPr txBox="1"/>
          <p:nvPr/>
        </p:nvSpPr>
        <p:spPr>
          <a:xfrm>
            <a:off x="5643570" y="3071810"/>
            <a:ext cx="85725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Se odnosi   </a:t>
            </a:r>
            <a:r>
              <a:rPr lang="hr-HR" sz="1500" b="1" dirty="0" smtClean="0"/>
              <a:t>N</a:t>
            </a:r>
            <a:endParaRPr lang="hr-HR" sz="1500" b="1" dirty="0"/>
          </a:p>
        </p:txBody>
      </p:sp>
      <p:sp>
        <p:nvSpPr>
          <p:cNvPr id="81" name="TextBox 80"/>
          <p:cNvSpPr txBox="1"/>
          <p:nvPr/>
        </p:nvSpPr>
        <p:spPr>
          <a:xfrm rot="10800000">
            <a:off x="5643571" y="3429000"/>
            <a:ext cx="78581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Se odnosi   </a:t>
            </a:r>
            <a:r>
              <a:rPr lang="hr-HR" sz="1500" b="1" dirty="0" smtClean="0"/>
              <a:t>1</a:t>
            </a:r>
            <a:endParaRPr lang="hr-HR" sz="1500" b="1" dirty="0"/>
          </a:p>
        </p:txBody>
      </p:sp>
      <p:sp>
        <p:nvSpPr>
          <p:cNvPr id="82" name="TextBox 81"/>
          <p:cNvSpPr txBox="1"/>
          <p:nvPr/>
        </p:nvSpPr>
        <p:spPr>
          <a:xfrm>
            <a:off x="2571736" y="4786322"/>
            <a:ext cx="85725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Se odnosi   </a:t>
            </a:r>
            <a:r>
              <a:rPr lang="hr-HR" sz="1500" b="1" dirty="0" smtClean="0"/>
              <a:t>1</a:t>
            </a:r>
            <a:endParaRPr lang="hr-HR" sz="1500" b="1" dirty="0"/>
          </a:p>
        </p:txBody>
      </p:sp>
      <p:sp>
        <p:nvSpPr>
          <p:cNvPr id="83" name="TextBox 82"/>
          <p:cNvSpPr txBox="1"/>
          <p:nvPr/>
        </p:nvSpPr>
        <p:spPr>
          <a:xfrm rot="10800000">
            <a:off x="2428861" y="5177537"/>
            <a:ext cx="85725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Dobiva     </a:t>
            </a:r>
            <a:r>
              <a:rPr lang="hr-HR" sz="1500" b="1" dirty="0" smtClean="0">
                <a:solidFill>
                  <a:srgbClr val="FF0000"/>
                </a:solidFill>
              </a:rPr>
              <a:t>N</a:t>
            </a:r>
            <a:endParaRPr lang="hr-HR" sz="1500" b="1" dirty="0">
              <a:solidFill>
                <a:srgbClr val="FF0000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643174" y="6143620"/>
            <a:ext cx="10001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Je sastavljena    </a:t>
            </a:r>
            <a:r>
              <a:rPr lang="hr-HR" sz="1500" b="1" dirty="0" smtClean="0"/>
              <a:t>1</a:t>
            </a:r>
            <a:endParaRPr lang="hr-HR" sz="1500" b="1" dirty="0"/>
          </a:p>
        </p:txBody>
      </p:sp>
      <p:sp>
        <p:nvSpPr>
          <p:cNvPr id="85" name="TextBox 84"/>
          <p:cNvSpPr txBox="1"/>
          <p:nvPr/>
        </p:nvSpPr>
        <p:spPr>
          <a:xfrm rot="10800000">
            <a:off x="2571736" y="6429396"/>
            <a:ext cx="10001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Sastavlja          </a:t>
            </a:r>
            <a:r>
              <a:rPr lang="hr-HR" sz="1500" b="1" dirty="0" smtClean="0">
                <a:solidFill>
                  <a:srgbClr val="FF0000"/>
                </a:solidFill>
              </a:rPr>
              <a:t>N</a:t>
            </a:r>
            <a:endParaRPr lang="hr-HR" sz="1500" b="1" dirty="0">
              <a:solidFill>
                <a:srgbClr val="FF0000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715008" y="6106231"/>
            <a:ext cx="10001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Sastavlja          </a:t>
            </a:r>
            <a:r>
              <a:rPr lang="hr-HR" sz="1500" b="1" dirty="0" smtClean="0">
                <a:solidFill>
                  <a:srgbClr val="FF0000"/>
                </a:solidFill>
              </a:rPr>
              <a:t>N</a:t>
            </a:r>
            <a:endParaRPr lang="hr-HR" sz="1500" b="1" dirty="0">
              <a:solidFill>
                <a:srgbClr val="FF0000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 rot="10800000">
            <a:off x="5643571" y="6391982"/>
            <a:ext cx="10001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Je sastavljena    </a:t>
            </a:r>
            <a:r>
              <a:rPr lang="hr-HR" sz="1500" b="1" dirty="0" smtClean="0"/>
              <a:t>1</a:t>
            </a:r>
            <a:endParaRPr lang="hr-HR" sz="1500" b="1" dirty="0"/>
          </a:p>
        </p:txBody>
      </p:sp>
      <p:sp>
        <p:nvSpPr>
          <p:cNvPr id="90" name="TextBox 89"/>
          <p:cNvSpPr txBox="1"/>
          <p:nvPr/>
        </p:nvSpPr>
        <p:spPr>
          <a:xfrm>
            <a:off x="5643570" y="5391851"/>
            <a:ext cx="11430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Se odnosi           </a:t>
            </a:r>
            <a:r>
              <a:rPr lang="hr-HR" sz="1500" b="1" dirty="0" smtClean="0"/>
              <a:t>N</a:t>
            </a:r>
            <a:endParaRPr lang="hr-HR" sz="1500" b="1" dirty="0"/>
          </a:p>
        </p:txBody>
      </p:sp>
      <p:sp>
        <p:nvSpPr>
          <p:cNvPr id="91" name="TextBox 90"/>
          <p:cNvSpPr txBox="1"/>
          <p:nvPr/>
        </p:nvSpPr>
        <p:spPr>
          <a:xfrm rot="10800000">
            <a:off x="5572132" y="5677602"/>
            <a:ext cx="121444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Se odnosi                     </a:t>
            </a:r>
            <a:r>
              <a:rPr lang="hr-HR" sz="1500" b="1" dirty="0" smtClean="0">
                <a:solidFill>
                  <a:srgbClr val="FF0000"/>
                </a:solidFill>
              </a:rPr>
              <a:t>1</a:t>
            </a:r>
            <a:endParaRPr lang="hr-HR" sz="1500" b="1" dirty="0">
              <a:solidFill>
                <a:srgbClr val="FF0000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929322" y="4963223"/>
            <a:ext cx="85725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Dobiva        </a:t>
            </a:r>
            <a:r>
              <a:rPr lang="hr-HR" sz="1500" b="1" dirty="0" smtClean="0">
                <a:solidFill>
                  <a:srgbClr val="FF0000"/>
                </a:solidFill>
              </a:rPr>
              <a:t>N</a:t>
            </a:r>
            <a:endParaRPr lang="hr-HR" sz="1500" b="1" dirty="0">
              <a:solidFill>
                <a:srgbClr val="FF0000"/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 rot="10800000">
            <a:off x="5643570" y="5248974"/>
            <a:ext cx="10715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Se odnosi     </a:t>
            </a:r>
            <a:r>
              <a:rPr lang="hr-HR" sz="1500" b="1" dirty="0" smtClean="0">
                <a:solidFill>
                  <a:srgbClr val="002060"/>
                </a:solidFill>
              </a:rPr>
              <a:t>1</a:t>
            </a:r>
            <a:endParaRPr lang="hr-HR" sz="1500" b="1" dirty="0">
              <a:solidFill>
                <a:srgbClr val="002060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 rot="16200000">
            <a:off x="4054922" y="4660458"/>
            <a:ext cx="78581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Pripada   </a:t>
            </a:r>
            <a:r>
              <a:rPr lang="hr-HR" sz="1500" b="1" dirty="0" smtClean="0"/>
              <a:t>1</a:t>
            </a:r>
            <a:endParaRPr lang="hr-HR" sz="1500" b="1" dirty="0"/>
          </a:p>
        </p:txBody>
      </p:sp>
      <p:sp>
        <p:nvSpPr>
          <p:cNvPr id="95" name="TextBox 94"/>
          <p:cNvSpPr txBox="1"/>
          <p:nvPr/>
        </p:nvSpPr>
        <p:spPr>
          <a:xfrm rot="5400000">
            <a:off x="4446136" y="4812859"/>
            <a:ext cx="78581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dirty="0" smtClean="0"/>
              <a:t>Ima      </a:t>
            </a:r>
            <a:r>
              <a:rPr lang="hr-HR" sz="1500" b="1" dirty="0" smtClean="0">
                <a:solidFill>
                  <a:srgbClr val="FF0000"/>
                </a:solidFill>
              </a:rPr>
              <a:t>1</a:t>
            </a:r>
            <a:endParaRPr lang="hr-HR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600" smtClean="0"/>
              <a:t>Genetička definicija IS-a  </a:t>
            </a:r>
            <a:endParaRPr lang="hr-HR" sz="3600" dirty="0"/>
          </a:p>
        </p:txBody>
      </p:sp>
      <p:sp>
        <p:nvSpPr>
          <p:cNvPr id="4" name="Rectangle 3"/>
          <p:cNvSpPr/>
          <p:nvPr/>
        </p:nvSpPr>
        <p:spPr>
          <a:xfrm>
            <a:off x="3714744" y="4714884"/>
            <a:ext cx="1714512" cy="42862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smtClean="0"/>
              <a:t>Izvođenje</a:t>
            </a:r>
            <a:endParaRPr lang="hr-HR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000232" y="4929198"/>
            <a:ext cx="1692000" cy="1588"/>
          </a:xfrm>
          <a:prstGeom prst="straightConnector1">
            <a:avLst/>
          </a:prstGeom>
          <a:ln w="762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ube 8"/>
          <p:cNvSpPr/>
          <p:nvPr/>
        </p:nvSpPr>
        <p:spPr>
          <a:xfrm>
            <a:off x="2643174" y="4357694"/>
            <a:ext cx="785818" cy="500066"/>
          </a:xfrm>
          <a:prstGeom prst="cub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smtClean="0"/>
              <a:t>Ulaz</a:t>
            </a:r>
            <a:endParaRPr lang="hr-HR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429256" y="4929198"/>
            <a:ext cx="1764000" cy="1588"/>
          </a:xfrm>
          <a:prstGeom prst="straightConnector1">
            <a:avLst/>
          </a:prstGeom>
          <a:ln w="762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lowchart: Direct Access Storage 10"/>
          <p:cNvSpPr/>
          <p:nvPr/>
        </p:nvSpPr>
        <p:spPr>
          <a:xfrm>
            <a:off x="5500694" y="4429132"/>
            <a:ext cx="928694" cy="428628"/>
          </a:xfrm>
          <a:prstGeom prst="flowChartMagneticDrum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hr-HR" dirty="0" smtClean="0"/>
              <a:t>Izlaz</a:t>
            </a:r>
            <a:endParaRPr lang="hr-HR" dirty="0"/>
          </a:p>
        </p:txBody>
      </p:sp>
      <p:sp>
        <p:nvSpPr>
          <p:cNvPr id="12" name="Donut 11"/>
          <p:cNvSpPr/>
          <p:nvPr/>
        </p:nvSpPr>
        <p:spPr>
          <a:xfrm>
            <a:off x="214282" y="4357694"/>
            <a:ext cx="1785950" cy="1071570"/>
          </a:xfrm>
          <a:prstGeom prst="donut">
            <a:avLst>
              <a:gd name="adj" fmla="val 161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smtClean="0">
                <a:solidFill>
                  <a:schemeClr val="tx1"/>
                </a:solidFill>
              </a:rPr>
              <a:t>Okruženje</a:t>
            </a:r>
            <a:endParaRPr lang="hr-HR" dirty="0">
              <a:solidFill>
                <a:schemeClr val="tx1"/>
              </a:solidFill>
            </a:endParaRPr>
          </a:p>
        </p:txBody>
      </p:sp>
      <p:sp>
        <p:nvSpPr>
          <p:cNvPr id="13" name="Donut 12"/>
          <p:cNvSpPr/>
          <p:nvPr/>
        </p:nvSpPr>
        <p:spPr>
          <a:xfrm>
            <a:off x="7215174" y="4357694"/>
            <a:ext cx="1785950" cy="1071570"/>
          </a:xfrm>
          <a:prstGeom prst="donut">
            <a:avLst>
              <a:gd name="adj" fmla="val 161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smtClean="0">
                <a:solidFill>
                  <a:schemeClr val="tx1"/>
                </a:solidFill>
              </a:rPr>
              <a:t>Okruženje</a:t>
            </a:r>
            <a:endParaRPr lang="hr-HR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14744" y="3214686"/>
            <a:ext cx="1714512" cy="369332"/>
          </a:xfrm>
          <a:prstGeom prst="rect">
            <a:avLst/>
          </a:prstGeom>
        </p:spPr>
        <p:style>
          <a:lnRef idx="1">
            <a:schemeClr val="accent4"/>
          </a:lnRef>
          <a:fillRef idx="1002">
            <a:schemeClr val="dk2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r-HR" dirty="0" smtClean="0"/>
              <a:t>Upravljanje</a:t>
            </a:r>
            <a:endParaRPr lang="hr-HR" dirty="0"/>
          </a:p>
        </p:txBody>
      </p:sp>
      <p:sp>
        <p:nvSpPr>
          <p:cNvPr id="16" name="TextBox 15"/>
          <p:cNvSpPr txBox="1"/>
          <p:nvPr/>
        </p:nvSpPr>
        <p:spPr>
          <a:xfrm>
            <a:off x="3714744" y="1714488"/>
            <a:ext cx="1714512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r-HR" dirty="0" smtClean="0"/>
              <a:t>Odlučivanje</a:t>
            </a:r>
            <a:endParaRPr lang="hr-HR" dirty="0"/>
          </a:p>
        </p:txBody>
      </p:sp>
      <p:cxnSp>
        <p:nvCxnSpPr>
          <p:cNvPr id="18" name="Straight Arrow Connector 17"/>
          <p:cNvCxnSpPr/>
          <p:nvPr/>
        </p:nvCxnSpPr>
        <p:spPr>
          <a:xfrm rot="5400000">
            <a:off x="3571868" y="4143380"/>
            <a:ext cx="1143008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6200000" flipV="1">
            <a:off x="4358480" y="4142586"/>
            <a:ext cx="1143008" cy="1588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>
            <a:off x="3572662" y="2642388"/>
            <a:ext cx="1143008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6200000" flipV="1">
            <a:off x="4359274" y="2642388"/>
            <a:ext cx="1143008" cy="1588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6200000" flipV="1">
            <a:off x="-244705" y="3111300"/>
            <a:ext cx="2491200" cy="1588"/>
          </a:xfrm>
          <a:prstGeom prst="straightConnector1">
            <a:avLst/>
          </a:prstGeom>
          <a:ln w="254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6200000" flipV="1">
            <a:off x="6902694" y="3098570"/>
            <a:ext cx="2484000" cy="1588"/>
          </a:xfrm>
          <a:prstGeom prst="straightConnector1">
            <a:avLst/>
          </a:prstGeom>
          <a:ln w="254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5429256" y="1857364"/>
            <a:ext cx="2718000" cy="1588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1000100" y="1857364"/>
            <a:ext cx="2700000" cy="1588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15" idx="1"/>
          </p:cNvCxnSpPr>
          <p:nvPr/>
        </p:nvCxnSpPr>
        <p:spPr>
          <a:xfrm rot="10800000" flipV="1">
            <a:off x="2512344" y="3429000"/>
            <a:ext cx="1202400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10800000" flipV="1">
            <a:off x="5420264" y="3429000"/>
            <a:ext cx="1152000" cy="0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5400000">
            <a:off x="1744298" y="4184206"/>
            <a:ext cx="1512000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5400000">
            <a:off x="5817058" y="4184206"/>
            <a:ext cx="1512000" cy="1588"/>
          </a:xfrm>
          <a:prstGeom prst="straightConnector1">
            <a:avLst/>
          </a:prstGeom>
          <a:ln w="254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Explosion 1 38"/>
          <p:cNvSpPr/>
          <p:nvPr/>
        </p:nvSpPr>
        <p:spPr>
          <a:xfrm>
            <a:off x="3571868" y="5857892"/>
            <a:ext cx="2143140" cy="1000108"/>
          </a:xfrm>
          <a:prstGeom prst="irregularSeal1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dirty="0" smtClean="0"/>
              <a:t>Smetnje</a:t>
            </a:r>
            <a:endParaRPr lang="hr-HR" dirty="0"/>
          </a:p>
        </p:txBody>
      </p:sp>
      <p:sp>
        <p:nvSpPr>
          <p:cNvPr id="50" name="Lightning Bolt 49"/>
          <p:cNvSpPr/>
          <p:nvPr/>
        </p:nvSpPr>
        <p:spPr>
          <a:xfrm rot="13064878">
            <a:off x="3969083" y="5203096"/>
            <a:ext cx="544678" cy="1023838"/>
          </a:xfrm>
          <a:prstGeom prst="lightningBol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1" name="Lightning Bolt 50"/>
          <p:cNvSpPr/>
          <p:nvPr/>
        </p:nvSpPr>
        <p:spPr>
          <a:xfrm rot="11490578">
            <a:off x="4441230" y="5172472"/>
            <a:ext cx="378516" cy="875538"/>
          </a:xfrm>
          <a:prstGeom prst="lightningBol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2" name="Lightning Bolt 51"/>
          <p:cNvSpPr/>
          <p:nvPr/>
        </p:nvSpPr>
        <p:spPr>
          <a:xfrm rot="11490578">
            <a:off x="4856659" y="5108180"/>
            <a:ext cx="462636" cy="999356"/>
          </a:xfrm>
          <a:prstGeom prst="lightningBol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3" name="Title 1"/>
          <p:cNvSpPr txBox="1">
            <a:spLocks/>
          </p:cNvSpPr>
          <p:nvPr/>
        </p:nvSpPr>
        <p:spPr>
          <a:xfrm>
            <a:off x="1071538" y="285728"/>
            <a:ext cx="7286676" cy="114300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lvl="0">
              <a:spcBef>
                <a:spcPct val="0"/>
              </a:spcBef>
            </a:pPr>
            <a:r>
              <a:rPr kumimoji="0" lang="hr-H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Genetička definicija </a:t>
            </a:r>
            <a:r>
              <a:rPr lang="hr-HR" sz="36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IS-a XYZ</a:t>
            </a:r>
            <a:endParaRPr kumimoji="0" lang="hr-HR" sz="3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0" y="500042"/>
            <a:ext cx="9144000" cy="5286412"/>
          </a:xfrm>
          <a:prstGeom prst="rect">
            <a:avLst/>
          </a:prstGeom>
          <a:solidFill>
            <a:schemeClr val="bg2">
              <a:alpha val="8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5" name="Rectangle 54"/>
          <p:cNvSpPr/>
          <p:nvPr/>
        </p:nvSpPr>
        <p:spPr>
          <a:xfrm>
            <a:off x="3714744" y="3643338"/>
            <a:ext cx="1714512" cy="42862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dirty="0" smtClean="0"/>
              <a:t>Nabava, proizvodnja i prodaja</a:t>
            </a:r>
            <a:endParaRPr lang="hr-HR" sz="1400" dirty="0"/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2000232" y="3857652"/>
            <a:ext cx="1692000" cy="1588"/>
          </a:xfrm>
          <a:prstGeom prst="straightConnector1">
            <a:avLst/>
          </a:prstGeom>
          <a:ln w="762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ube 56"/>
          <p:cNvSpPr/>
          <p:nvPr/>
        </p:nvSpPr>
        <p:spPr>
          <a:xfrm>
            <a:off x="2643174" y="3286148"/>
            <a:ext cx="785818" cy="500066"/>
          </a:xfrm>
          <a:prstGeom prst="cub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smtClean="0"/>
              <a:t>Ulaz</a:t>
            </a:r>
            <a:endParaRPr lang="hr-HR" dirty="0"/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5429256" y="3857652"/>
            <a:ext cx="1764000" cy="1588"/>
          </a:xfrm>
          <a:prstGeom prst="straightConnector1">
            <a:avLst/>
          </a:prstGeom>
          <a:ln w="762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Flowchart: Direct Access Storage 58"/>
          <p:cNvSpPr/>
          <p:nvPr/>
        </p:nvSpPr>
        <p:spPr>
          <a:xfrm>
            <a:off x="5500694" y="3357586"/>
            <a:ext cx="928694" cy="428628"/>
          </a:xfrm>
          <a:prstGeom prst="flowChartMagneticDrum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hr-HR" dirty="0" smtClean="0"/>
              <a:t>Izlaz</a:t>
            </a:r>
            <a:endParaRPr lang="hr-HR" dirty="0"/>
          </a:p>
        </p:txBody>
      </p:sp>
      <p:sp>
        <p:nvSpPr>
          <p:cNvPr id="60" name="Donut 59"/>
          <p:cNvSpPr/>
          <p:nvPr/>
        </p:nvSpPr>
        <p:spPr>
          <a:xfrm>
            <a:off x="214282" y="3286148"/>
            <a:ext cx="1785950" cy="1071570"/>
          </a:xfrm>
          <a:prstGeom prst="donut">
            <a:avLst>
              <a:gd name="adj" fmla="val 161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smtClean="0">
                <a:solidFill>
                  <a:schemeClr val="tx1"/>
                </a:solidFill>
              </a:rPr>
              <a:t>Dobavljači</a:t>
            </a:r>
            <a:endParaRPr lang="hr-HR" dirty="0">
              <a:solidFill>
                <a:schemeClr val="tx1"/>
              </a:solidFill>
            </a:endParaRPr>
          </a:p>
        </p:txBody>
      </p:sp>
      <p:sp>
        <p:nvSpPr>
          <p:cNvPr id="61" name="Donut 60"/>
          <p:cNvSpPr/>
          <p:nvPr/>
        </p:nvSpPr>
        <p:spPr>
          <a:xfrm>
            <a:off x="7215174" y="3286148"/>
            <a:ext cx="1785950" cy="1071570"/>
          </a:xfrm>
          <a:prstGeom prst="donut">
            <a:avLst>
              <a:gd name="adj" fmla="val 161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smtClean="0">
                <a:solidFill>
                  <a:schemeClr val="tx1"/>
                </a:solidFill>
              </a:rPr>
              <a:t>Kupci</a:t>
            </a:r>
            <a:endParaRPr lang="hr-HR" dirty="0">
              <a:solidFill>
                <a:schemeClr val="tx1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714744" y="2143140"/>
            <a:ext cx="1714512" cy="369332"/>
          </a:xfrm>
          <a:prstGeom prst="rect">
            <a:avLst/>
          </a:prstGeom>
        </p:spPr>
        <p:style>
          <a:lnRef idx="1">
            <a:schemeClr val="accent4"/>
          </a:lnRef>
          <a:fillRef idx="1002">
            <a:schemeClr val="dk2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r-HR" dirty="0" smtClean="0"/>
              <a:t>Poslovođa</a:t>
            </a:r>
            <a:endParaRPr lang="hr-HR" dirty="0"/>
          </a:p>
        </p:txBody>
      </p:sp>
      <p:sp>
        <p:nvSpPr>
          <p:cNvPr id="63" name="TextBox 62"/>
          <p:cNvSpPr txBox="1"/>
          <p:nvPr/>
        </p:nvSpPr>
        <p:spPr>
          <a:xfrm>
            <a:off x="3714744" y="642942"/>
            <a:ext cx="171451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r-HR" dirty="0" smtClean="0"/>
              <a:t>Direktorica</a:t>
            </a:r>
            <a:endParaRPr lang="hr-HR" dirty="0"/>
          </a:p>
        </p:txBody>
      </p:sp>
      <p:cxnSp>
        <p:nvCxnSpPr>
          <p:cNvPr id="64" name="Straight Arrow Connector 63"/>
          <p:cNvCxnSpPr/>
          <p:nvPr/>
        </p:nvCxnSpPr>
        <p:spPr>
          <a:xfrm rot="5400000">
            <a:off x="3571868" y="3071834"/>
            <a:ext cx="1143008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rot="16200000" flipV="1">
            <a:off x="4358480" y="3071040"/>
            <a:ext cx="1143008" cy="1588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rot="5400000">
            <a:off x="3572662" y="1570842"/>
            <a:ext cx="1143008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 rot="16200000" flipV="1">
            <a:off x="4359274" y="1570842"/>
            <a:ext cx="1143008" cy="1588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rot="16200000" flipV="1">
            <a:off x="-244705" y="2039754"/>
            <a:ext cx="2491200" cy="1588"/>
          </a:xfrm>
          <a:prstGeom prst="straightConnector1">
            <a:avLst/>
          </a:prstGeom>
          <a:ln w="254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rot="16200000" flipV="1">
            <a:off x="6902694" y="2027024"/>
            <a:ext cx="2484000" cy="1588"/>
          </a:xfrm>
          <a:prstGeom prst="straightConnector1">
            <a:avLst/>
          </a:prstGeom>
          <a:ln w="254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H="1">
            <a:off x="5429256" y="785818"/>
            <a:ext cx="2718000" cy="1588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>
            <a:off x="1000100" y="785818"/>
            <a:ext cx="2700000" cy="1588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stCxn id="62" idx="1"/>
          </p:cNvCxnSpPr>
          <p:nvPr/>
        </p:nvCxnSpPr>
        <p:spPr>
          <a:xfrm rot="10800000" flipV="1">
            <a:off x="2512344" y="2357454"/>
            <a:ext cx="1202400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rot="10800000" flipV="1">
            <a:off x="5420264" y="2357454"/>
            <a:ext cx="1152000" cy="0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 rot="5400000">
            <a:off x="1744298" y="3112660"/>
            <a:ext cx="1512000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rot="5400000">
            <a:off x="5817058" y="3112660"/>
            <a:ext cx="1512000" cy="1588"/>
          </a:xfrm>
          <a:prstGeom prst="straightConnector1">
            <a:avLst/>
          </a:prstGeom>
          <a:ln w="254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Explosion 1 75"/>
          <p:cNvSpPr/>
          <p:nvPr/>
        </p:nvSpPr>
        <p:spPr>
          <a:xfrm>
            <a:off x="3571868" y="4786346"/>
            <a:ext cx="2143140" cy="1000108"/>
          </a:xfrm>
          <a:prstGeom prst="irregularSeal1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dirty="0" smtClean="0"/>
              <a:t>Smetnje</a:t>
            </a:r>
            <a:endParaRPr lang="hr-HR" dirty="0"/>
          </a:p>
        </p:txBody>
      </p:sp>
      <p:sp>
        <p:nvSpPr>
          <p:cNvPr id="77" name="Lightning Bolt 76"/>
          <p:cNvSpPr/>
          <p:nvPr/>
        </p:nvSpPr>
        <p:spPr>
          <a:xfrm rot="13064878">
            <a:off x="3969083" y="4131550"/>
            <a:ext cx="544678" cy="1023838"/>
          </a:xfrm>
          <a:prstGeom prst="lightningBol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8" name="Lightning Bolt 77"/>
          <p:cNvSpPr/>
          <p:nvPr/>
        </p:nvSpPr>
        <p:spPr>
          <a:xfrm rot="11490578">
            <a:off x="4441230" y="4100926"/>
            <a:ext cx="378516" cy="875538"/>
          </a:xfrm>
          <a:prstGeom prst="lightningBol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9" name="Lightning Bolt 78"/>
          <p:cNvSpPr/>
          <p:nvPr/>
        </p:nvSpPr>
        <p:spPr>
          <a:xfrm rot="11490578">
            <a:off x="4856659" y="4036634"/>
            <a:ext cx="462636" cy="999356"/>
          </a:xfrm>
          <a:prstGeom prst="lightningBol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0" name="TextBox 79"/>
          <p:cNvSpPr txBox="1"/>
          <p:nvPr/>
        </p:nvSpPr>
        <p:spPr>
          <a:xfrm>
            <a:off x="714348" y="6060064"/>
            <a:ext cx="7000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Ulaz: </a:t>
            </a:r>
            <a:r>
              <a:rPr lang="hr-HR" dirty="0" smtClean="0"/>
              <a:t>materijal za proizvodnju i materijal za direktnu prodaju</a:t>
            </a:r>
            <a:endParaRPr lang="hr-HR" dirty="0"/>
          </a:p>
        </p:txBody>
      </p:sp>
      <p:sp>
        <p:nvSpPr>
          <p:cNvPr id="81" name="TextBox 80"/>
          <p:cNvSpPr txBox="1"/>
          <p:nvPr/>
        </p:nvSpPr>
        <p:spPr>
          <a:xfrm>
            <a:off x="714348" y="6072206"/>
            <a:ext cx="7000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Izlaz: </a:t>
            </a:r>
            <a:r>
              <a:rPr lang="hr-HR" dirty="0" smtClean="0"/>
              <a:t>Roba iz direktne prodaje i proizvodi (gredice i nadvoji)</a:t>
            </a:r>
            <a:endParaRPr lang="hr-HR" dirty="0"/>
          </a:p>
        </p:txBody>
      </p:sp>
      <p:sp>
        <p:nvSpPr>
          <p:cNvPr id="82" name="TextBox 81"/>
          <p:cNvSpPr txBox="1"/>
          <p:nvPr/>
        </p:nvSpPr>
        <p:spPr>
          <a:xfrm>
            <a:off x="5072066" y="271462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I</a:t>
            </a:r>
            <a:r>
              <a:rPr lang="hr-HR" baseline="-25000" dirty="0" smtClean="0"/>
              <a:t>1</a:t>
            </a:r>
            <a:endParaRPr lang="hr-HR" baseline="-25000" dirty="0"/>
          </a:p>
        </p:txBody>
      </p:sp>
      <p:sp>
        <p:nvSpPr>
          <p:cNvPr id="83" name="TextBox 82"/>
          <p:cNvSpPr txBox="1"/>
          <p:nvPr/>
        </p:nvSpPr>
        <p:spPr>
          <a:xfrm>
            <a:off x="723872" y="5715016"/>
            <a:ext cx="7000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I</a:t>
            </a:r>
            <a:r>
              <a:rPr lang="hr-HR" b="1" baseline="-25000" dirty="0" smtClean="0"/>
              <a:t>1</a:t>
            </a:r>
            <a:r>
              <a:rPr lang="hr-HR" dirty="0" smtClean="0"/>
              <a:t>- informacije o nabavi (količina i vrsta proizvoda...),  proizvodnji (broj proizvededenih jedinica,), prodaji (formiranje cijene za prodaju robe i proizvoda...)</a:t>
            </a:r>
          </a:p>
          <a:p>
            <a:r>
              <a:rPr lang="hr-HR" b="1" dirty="0" smtClean="0"/>
              <a:t>I</a:t>
            </a:r>
            <a:r>
              <a:rPr lang="hr-HR" b="1" baseline="-25000" dirty="0" smtClean="0"/>
              <a:t>2</a:t>
            </a:r>
            <a:r>
              <a:rPr lang="hr-HR" dirty="0" smtClean="0"/>
              <a:t> – informacije o prodanom</a:t>
            </a:r>
            <a:endParaRPr lang="hr-HR" dirty="0"/>
          </a:p>
        </p:txBody>
      </p:sp>
      <p:sp>
        <p:nvSpPr>
          <p:cNvPr id="85" name="TextBox 84"/>
          <p:cNvSpPr txBox="1"/>
          <p:nvPr/>
        </p:nvSpPr>
        <p:spPr>
          <a:xfrm>
            <a:off x="6572264" y="2571744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I</a:t>
            </a:r>
            <a:r>
              <a:rPr lang="hr-HR" baseline="-25000" dirty="0" smtClean="0"/>
              <a:t>2</a:t>
            </a:r>
            <a:endParaRPr lang="hr-HR" baseline="-25000" dirty="0"/>
          </a:p>
        </p:txBody>
      </p:sp>
      <p:sp>
        <p:nvSpPr>
          <p:cNvPr id="86" name="TextBox 85"/>
          <p:cNvSpPr txBox="1"/>
          <p:nvPr/>
        </p:nvSpPr>
        <p:spPr>
          <a:xfrm>
            <a:off x="2143108" y="2643182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N</a:t>
            </a:r>
            <a:r>
              <a:rPr lang="hr-HR" baseline="-25000" dirty="0" smtClean="0"/>
              <a:t>2</a:t>
            </a:r>
            <a:endParaRPr lang="hr-HR" baseline="-25000" dirty="0"/>
          </a:p>
        </p:txBody>
      </p:sp>
      <p:sp>
        <p:nvSpPr>
          <p:cNvPr id="87" name="TextBox 86"/>
          <p:cNvSpPr txBox="1"/>
          <p:nvPr/>
        </p:nvSpPr>
        <p:spPr>
          <a:xfrm>
            <a:off x="3643306" y="271462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N</a:t>
            </a:r>
            <a:r>
              <a:rPr lang="hr-HR" baseline="-25000" dirty="0" smtClean="0"/>
              <a:t>1</a:t>
            </a:r>
            <a:endParaRPr lang="hr-HR" baseline="-25000" dirty="0"/>
          </a:p>
        </p:txBody>
      </p:sp>
      <p:sp>
        <p:nvSpPr>
          <p:cNvPr id="88" name="TextBox 87"/>
          <p:cNvSpPr txBox="1"/>
          <p:nvPr/>
        </p:nvSpPr>
        <p:spPr>
          <a:xfrm>
            <a:off x="714348" y="5857892"/>
            <a:ext cx="73581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N</a:t>
            </a:r>
            <a:r>
              <a:rPr lang="hr-HR" b="1" baseline="-25000" dirty="0" smtClean="0"/>
              <a:t>1</a:t>
            </a:r>
            <a:r>
              <a:rPr lang="hr-HR" dirty="0" smtClean="0"/>
              <a:t>- nalozi za dnevnu/tjednu /... proizvodnju i poduzimanje drugih potrebnih aktivnosti unutar prodaje, nabave i proizvodnje</a:t>
            </a:r>
          </a:p>
          <a:p>
            <a:r>
              <a:rPr lang="hr-HR" b="1" dirty="0" smtClean="0"/>
              <a:t>N</a:t>
            </a:r>
            <a:r>
              <a:rPr lang="hr-HR" b="1" baseline="-25000" dirty="0" smtClean="0"/>
              <a:t>2</a:t>
            </a:r>
            <a:r>
              <a:rPr lang="hr-HR" dirty="0" smtClean="0"/>
              <a:t> – ponude dobavljačima (ugovari o nabavi materijala)</a:t>
            </a:r>
            <a:endParaRPr lang="hr-HR" dirty="0"/>
          </a:p>
        </p:txBody>
      </p:sp>
      <p:sp>
        <p:nvSpPr>
          <p:cNvPr id="89" name="TextBox 88"/>
          <p:cNvSpPr txBox="1"/>
          <p:nvPr/>
        </p:nvSpPr>
        <p:spPr>
          <a:xfrm>
            <a:off x="4929190" y="121442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I</a:t>
            </a:r>
            <a:r>
              <a:rPr lang="hr-HR" baseline="-25000" dirty="0" smtClean="0"/>
              <a:t>3</a:t>
            </a:r>
            <a:endParaRPr lang="hr-HR" baseline="-25000" dirty="0"/>
          </a:p>
        </p:txBody>
      </p:sp>
      <p:sp>
        <p:nvSpPr>
          <p:cNvPr id="90" name="TextBox 89"/>
          <p:cNvSpPr txBox="1"/>
          <p:nvPr/>
        </p:nvSpPr>
        <p:spPr>
          <a:xfrm>
            <a:off x="3714744" y="120228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N</a:t>
            </a:r>
            <a:r>
              <a:rPr lang="hr-HR" baseline="-25000" dirty="0" smtClean="0"/>
              <a:t>3</a:t>
            </a:r>
            <a:endParaRPr lang="hr-HR" baseline="-25000" dirty="0"/>
          </a:p>
        </p:txBody>
      </p:sp>
      <p:sp>
        <p:nvSpPr>
          <p:cNvPr id="91" name="TextBox 90"/>
          <p:cNvSpPr txBox="1"/>
          <p:nvPr/>
        </p:nvSpPr>
        <p:spPr>
          <a:xfrm>
            <a:off x="785786" y="5786454"/>
            <a:ext cx="73581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I</a:t>
            </a:r>
            <a:r>
              <a:rPr lang="hr-HR" b="1" baseline="-25000" dirty="0" smtClean="0"/>
              <a:t>3 </a:t>
            </a:r>
            <a:r>
              <a:rPr lang="hr-HR" dirty="0" smtClean="0"/>
              <a:t>– Ostvareni planovi</a:t>
            </a:r>
          </a:p>
          <a:p>
            <a:r>
              <a:rPr lang="hr-HR" b="1" dirty="0" smtClean="0"/>
              <a:t>N</a:t>
            </a:r>
            <a:r>
              <a:rPr lang="hr-HR" b="1" baseline="-25000" dirty="0" smtClean="0"/>
              <a:t>3</a:t>
            </a:r>
            <a:r>
              <a:rPr lang="hr-HR" dirty="0" smtClean="0"/>
              <a:t> – Godišnji plan proizvodnje i prodaje, zakazani profit ...  sa sezonskom komponentom</a:t>
            </a:r>
            <a:endParaRPr lang="hr-HR" dirty="0"/>
          </a:p>
        </p:txBody>
      </p:sp>
      <p:sp>
        <p:nvSpPr>
          <p:cNvPr id="93" name="TextBox 92"/>
          <p:cNvSpPr txBox="1"/>
          <p:nvPr/>
        </p:nvSpPr>
        <p:spPr>
          <a:xfrm>
            <a:off x="714348" y="5857892"/>
            <a:ext cx="73581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I</a:t>
            </a:r>
            <a:r>
              <a:rPr lang="hr-HR" b="1" baseline="-25000" dirty="0" smtClean="0"/>
              <a:t>4 </a:t>
            </a:r>
            <a:r>
              <a:rPr lang="hr-HR" dirty="0" smtClean="0"/>
              <a:t>– Zadovoljstvo kupaca proizvodima, uslugama</a:t>
            </a:r>
          </a:p>
          <a:p>
            <a:r>
              <a:rPr lang="hr-HR" b="1" dirty="0" smtClean="0"/>
              <a:t>I</a:t>
            </a:r>
            <a:r>
              <a:rPr lang="hr-HR" b="1" baseline="-25000" dirty="0" smtClean="0"/>
              <a:t>5</a:t>
            </a:r>
            <a:r>
              <a:rPr lang="hr-HR" dirty="0" smtClean="0"/>
              <a:t> – Informacija iz tržišta o potrebi usluga i proizvoda, zakoni, potencijal grane (građevine)</a:t>
            </a:r>
            <a:endParaRPr lang="hr-HR" dirty="0"/>
          </a:p>
        </p:txBody>
      </p:sp>
      <p:sp>
        <p:nvSpPr>
          <p:cNvPr id="94" name="TextBox 93"/>
          <p:cNvSpPr txBox="1"/>
          <p:nvPr/>
        </p:nvSpPr>
        <p:spPr>
          <a:xfrm>
            <a:off x="8143900" y="1142984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I</a:t>
            </a:r>
            <a:r>
              <a:rPr lang="hr-HR" baseline="-25000" dirty="0" smtClean="0"/>
              <a:t>4</a:t>
            </a:r>
            <a:endParaRPr lang="hr-HR" baseline="-25000" dirty="0"/>
          </a:p>
        </p:txBody>
      </p:sp>
      <p:sp>
        <p:nvSpPr>
          <p:cNvPr id="95" name="TextBox 94"/>
          <p:cNvSpPr txBox="1"/>
          <p:nvPr/>
        </p:nvSpPr>
        <p:spPr>
          <a:xfrm>
            <a:off x="642910" y="107154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I</a:t>
            </a:r>
            <a:r>
              <a:rPr lang="hr-HR" baseline="-25000" dirty="0" smtClean="0"/>
              <a:t>5</a:t>
            </a:r>
            <a:endParaRPr lang="hr-HR" baseline="-25000" dirty="0"/>
          </a:p>
        </p:txBody>
      </p:sp>
      <p:sp>
        <p:nvSpPr>
          <p:cNvPr id="105" name="TextBox 104"/>
          <p:cNvSpPr txBox="1"/>
          <p:nvPr/>
        </p:nvSpPr>
        <p:spPr>
          <a:xfrm>
            <a:off x="785786" y="5929330"/>
            <a:ext cx="7358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Smetnje:  </a:t>
            </a:r>
            <a:r>
              <a:rPr lang="hr-HR" dirty="0" smtClean="0"/>
              <a:t>promjenjivost potražnje (sezonski utjecaj, nepredvidiva detaljnije), konkurencija i njihove cijene, zakoni...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 L -0.12587 -0.08704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-44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9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9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9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10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10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10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10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10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1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1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1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11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1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12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1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12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12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12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13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13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13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13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13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41 " pathEditMode="relative" ptsTypes="AA">
                                      <p:cBhvr>
                                        <p:cTn id="14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500"/>
                            </p:stCondLst>
                            <p:childTnLst>
                              <p:par>
                                <p:cTn id="1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mph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260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3C54F"/>
                                      </p:to>
                                    </p:animClr>
                                    <p:set>
                                      <p:cBhvr>
                                        <p:cTn id="261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2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mph" presetSubtype="1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hsl" dir="ccw">
                                      <p:cBhvr>
                                        <p:cTn id="264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3C54F"/>
                                      </p:to>
                                    </p:animClr>
                                    <p:set>
                                      <p:cBhvr>
                                        <p:cTn id="26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mph" presetSubtype="1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hsl" dir="ccw">
                                      <p:cBhvr>
                                        <p:cTn id="268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3C54F"/>
                                      </p:to>
                                    </p:animClr>
                                    <p:set>
                                      <p:cBhvr>
                                        <p:cTn id="269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0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4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  <p:bldP spid="16" grpId="0" animBg="1"/>
      <p:bldP spid="16" grpId="1" animBg="1"/>
      <p:bldP spid="39" grpId="0" animBg="1"/>
      <p:bldP spid="3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/>
      <p:bldP spid="53" grpId="1"/>
      <p:bldP spid="54" grpId="0" animBg="1"/>
      <p:bldP spid="55" grpId="0" animBg="1"/>
      <p:bldP spid="57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76" grpId="0" animBg="1"/>
      <p:bldP spid="77" grpId="0" animBg="1"/>
      <p:bldP spid="78" grpId="0" animBg="1"/>
      <p:bldP spid="79" grpId="0" animBg="1"/>
      <p:bldP spid="80" grpId="0"/>
      <p:bldP spid="80" grpId="1"/>
      <p:bldP spid="81" grpId="0"/>
      <p:bldP spid="81" grpId="1"/>
      <p:bldP spid="83" grpId="0"/>
      <p:bldP spid="83" grpId="1"/>
      <p:bldP spid="88" grpId="0"/>
      <p:bldP spid="88" grpId="1"/>
      <p:bldP spid="91" grpId="0"/>
      <p:bldP spid="91" grpId="1"/>
      <p:bldP spid="93" grpId="0"/>
      <p:bldP spid="93" grpId="1"/>
      <p:bldP spid="1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0100" y="-71462"/>
            <a:ext cx="7498080" cy="1143000"/>
          </a:xfrm>
        </p:spPr>
        <p:txBody>
          <a:bodyPr/>
          <a:lstStyle/>
          <a:p>
            <a:r>
              <a:rPr lang="hr-HR" dirty="0" smtClean="0"/>
              <a:t>Funkcijsko organizacijski model</a:t>
            </a:r>
            <a:endParaRPr lang="hr-HR" dirty="0"/>
          </a:p>
        </p:txBody>
      </p:sp>
      <p:sp>
        <p:nvSpPr>
          <p:cNvPr id="4" name="Rectangle 3"/>
          <p:cNvSpPr/>
          <p:nvPr/>
        </p:nvSpPr>
        <p:spPr>
          <a:xfrm>
            <a:off x="2786050" y="1357298"/>
            <a:ext cx="1643074" cy="92869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sz="1400" dirty="0" smtClean="0"/>
              <a:t>Prijem, kontrola i skladištenje robe za prodaju (direktna + proizvodi)</a:t>
            </a:r>
            <a:endParaRPr lang="hr-HR" sz="1400" dirty="0"/>
          </a:p>
        </p:txBody>
      </p:sp>
      <p:sp>
        <p:nvSpPr>
          <p:cNvPr id="7" name="Flowchart: Delay 6"/>
          <p:cNvSpPr/>
          <p:nvPr/>
        </p:nvSpPr>
        <p:spPr>
          <a:xfrm>
            <a:off x="214282" y="3500438"/>
            <a:ext cx="1143008" cy="571504"/>
          </a:xfrm>
          <a:prstGeom prst="flowChartDelay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dirty="0" smtClean="0"/>
              <a:t>Dobavljači</a:t>
            </a:r>
            <a:endParaRPr lang="hr-HR" sz="1400" dirty="0"/>
          </a:p>
        </p:txBody>
      </p:sp>
      <p:sp>
        <p:nvSpPr>
          <p:cNvPr id="8" name="Rounded Rectangle 7"/>
          <p:cNvSpPr/>
          <p:nvPr/>
        </p:nvSpPr>
        <p:spPr>
          <a:xfrm>
            <a:off x="2571736" y="3214686"/>
            <a:ext cx="1500198" cy="50006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dirty="0" smtClean="0"/>
              <a:t>Nabavljanje materijala</a:t>
            </a:r>
            <a:endParaRPr lang="hr-HR" sz="1400" dirty="0"/>
          </a:p>
        </p:txBody>
      </p:sp>
      <p:sp>
        <p:nvSpPr>
          <p:cNvPr id="9" name="Rectangle 8"/>
          <p:cNvSpPr/>
          <p:nvPr/>
        </p:nvSpPr>
        <p:spPr>
          <a:xfrm>
            <a:off x="1643042" y="4429132"/>
            <a:ext cx="1428760" cy="8572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hr-HR" sz="1400" dirty="0" smtClean="0"/>
              <a:t>Prijem materijala za proizvodnju i proizvoda</a:t>
            </a:r>
            <a:endParaRPr lang="hr-HR" sz="1400" dirty="0"/>
          </a:p>
        </p:txBody>
      </p:sp>
      <p:sp>
        <p:nvSpPr>
          <p:cNvPr id="10" name="Rectangle 9"/>
          <p:cNvSpPr/>
          <p:nvPr/>
        </p:nvSpPr>
        <p:spPr>
          <a:xfrm>
            <a:off x="4572000" y="3929066"/>
            <a:ext cx="1643074" cy="64294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sz="1400" dirty="0" smtClean="0"/>
              <a:t>Planiranje  i priprema proizvodnje</a:t>
            </a:r>
            <a:endParaRPr lang="hr-HR" sz="1400" dirty="0"/>
          </a:p>
        </p:txBody>
      </p:sp>
      <p:sp>
        <p:nvSpPr>
          <p:cNvPr id="11" name="Rectangle 10"/>
          <p:cNvSpPr/>
          <p:nvPr/>
        </p:nvSpPr>
        <p:spPr>
          <a:xfrm>
            <a:off x="3643306" y="5572140"/>
            <a:ext cx="1643074" cy="64294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dirty="0" smtClean="0"/>
              <a:t>Proizvodnja</a:t>
            </a:r>
            <a:endParaRPr lang="hr-HR" sz="1400" dirty="0"/>
          </a:p>
        </p:txBody>
      </p:sp>
      <p:sp>
        <p:nvSpPr>
          <p:cNvPr id="13" name="Flowchart: Delay 12"/>
          <p:cNvSpPr/>
          <p:nvPr/>
        </p:nvSpPr>
        <p:spPr>
          <a:xfrm flipH="1">
            <a:off x="7715272" y="1285860"/>
            <a:ext cx="1071570" cy="576000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sz="1400" dirty="0" smtClean="0"/>
              <a:t>kupci</a:t>
            </a:r>
            <a:endParaRPr lang="hr-HR" sz="1400" dirty="0"/>
          </a:p>
        </p:txBody>
      </p:sp>
      <p:sp>
        <p:nvSpPr>
          <p:cNvPr id="14" name="Rectangle 13"/>
          <p:cNvSpPr/>
          <p:nvPr/>
        </p:nvSpPr>
        <p:spPr>
          <a:xfrm>
            <a:off x="7072330" y="3357562"/>
            <a:ext cx="1643074" cy="7858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sz="1400" dirty="0" smtClean="0"/>
              <a:t>Računovodstvo i </a:t>
            </a:r>
            <a:r>
              <a:rPr lang="hr-HR" sz="1400" smtClean="0"/>
              <a:t>analiza poslovanja </a:t>
            </a:r>
            <a:endParaRPr lang="hr-HR" sz="1400" dirty="0"/>
          </a:p>
        </p:txBody>
      </p:sp>
      <p:sp>
        <p:nvSpPr>
          <p:cNvPr id="15" name="Rectangle 14"/>
          <p:cNvSpPr/>
          <p:nvPr/>
        </p:nvSpPr>
        <p:spPr>
          <a:xfrm>
            <a:off x="5286380" y="2786058"/>
            <a:ext cx="1643074" cy="64294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sz="1400" dirty="0" smtClean="0"/>
              <a:t>Prodaja</a:t>
            </a:r>
            <a:endParaRPr lang="hr-HR" sz="1400" dirty="0"/>
          </a:p>
        </p:txBody>
      </p:sp>
      <p:sp>
        <p:nvSpPr>
          <p:cNvPr id="16" name="Rectangle 15"/>
          <p:cNvSpPr/>
          <p:nvPr/>
        </p:nvSpPr>
        <p:spPr>
          <a:xfrm>
            <a:off x="5357818" y="1285860"/>
            <a:ext cx="1643074" cy="64294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dirty="0" smtClean="0"/>
              <a:t>Otprema proizvoda i robe</a:t>
            </a:r>
            <a:endParaRPr lang="hr-HR" sz="1400" dirty="0"/>
          </a:p>
        </p:txBody>
      </p:sp>
      <p:sp>
        <p:nvSpPr>
          <p:cNvPr id="17" name="Rectangle 16"/>
          <p:cNvSpPr/>
          <p:nvPr/>
        </p:nvSpPr>
        <p:spPr>
          <a:xfrm>
            <a:off x="7072330" y="5286388"/>
            <a:ext cx="164307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dirty="0" smtClean="0"/>
              <a:t>Direktorica</a:t>
            </a:r>
            <a:endParaRPr lang="hr-HR" sz="1400" dirty="0"/>
          </a:p>
        </p:txBody>
      </p:sp>
      <p:cxnSp>
        <p:nvCxnSpPr>
          <p:cNvPr id="25" name="Shape 24"/>
          <p:cNvCxnSpPr>
            <a:stCxn id="7" idx="0"/>
            <a:endCxn id="4" idx="1"/>
          </p:cNvCxnSpPr>
          <p:nvPr/>
        </p:nvCxnSpPr>
        <p:spPr>
          <a:xfrm rot="5400000" flipH="1" flipV="1">
            <a:off x="946522" y="1660910"/>
            <a:ext cx="1678793" cy="2000264"/>
          </a:xfrm>
          <a:prstGeom prst="bentConnector2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hape 28"/>
          <p:cNvCxnSpPr>
            <a:stCxn id="7" idx="2"/>
            <a:endCxn id="9" idx="1"/>
          </p:cNvCxnSpPr>
          <p:nvPr/>
        </p:nvCxnSpPr>
        <p:spPr>
          <a:xfrm rot="16200000" flipH="1">
            <a:off x="821505" y="4036223"/>
            <a:ext cx="785818" cy="857256"/>
          </a:xfrm>
          <a:prstGeom prst="bentConnector2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stCxn id="8" idx="1"/>
            <a:endCxn id="7" idx="3"/>
          </p:cNvCxnSpPr>
          <p:nvPr/>
        </p:nvCxnSpPr>
        <p:spPr>
          <a:xfrm rot="10800000" flipV="1">
            <a:off x="1357290" y="3464718"/>
            <a:ext cx="1214446" cy="321471"/>
          </a:xfrm>
          <a:prstGeom prst="bentConnector3">
            <a:avLst>
              <a:gd name="adj1" fmla="val 50000"/>
            </a:avLst>
          </a:prstGeom>
          <a:ln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hape 32"/>
          <p:cNvCxnSpPr>
            <a:stCxn id="15" idx="1"/>
            <a:endCxn id="10" idx="0"/>
          </p:cNvCxnSpPr>
          <p:nvPr/>
        </p:nvCxnSpPr>
        <p:spPr>
          <a:xfrm rot="10800000" flipH="1" flipV="1">
            <a:off x="5286379" y="3107528"/>
            <a:ext cx="107157" cy="821537"/>
          </a:xfrm>
          <a:prstGeom prst="bentConnector4">
            <a:avLst>
              <a:gd name="adj1" fmla="val -213332"/>
              <a:gd name="adj2" fmla="val 69565"/>
            </a:avLst>
          </a:prstGeom>
          <a:ln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4" idx="2"/>
            <a:endCxn id="8" idx="0"/>
          </p:cNvCxnSpPr>
          <p:nvPr/>
        </p:nvCxnSpPr>
        <p:spPr>
          <a:xfrm rot="5400000">
            <a:off x="3000364" y="2607463"/>
            <a:ext cx="928694" cy="285752"/>
          </a:xfrm>
          <a:prstGeom prst="bentConnector3">
            <a:avLst>
              <a:gd name="adj1" fmla="val 50000"/>
            </a:avLst>
          </a:prstGeom>
          <a:ln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hape 38"/>
          <p:cNvCxnSpPr>
            <a:stCxn id="10" idx="2"/>
            <a:endCxn id="11" idx="3"/>
          </p:cNvCxnSpPr>
          <p:nvPr/>
        </p:nvCxnSpPr>
        <p:spPr>
          <a:xfrm rot="5400000">
            <a:off x="4679158" y="5179231"/>
            <a:ext cx="1321603" cy="107157"/>
          </a:xfrm>
          <a:prstGeom prst="bentConnector2">
            <a:avLst/>
          </a:prstGeom>
          <a:ln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/>
          <p:cNvCxnSpPr>
            <a:stCxn id="9" idx="3"/>
            <a:endCxn id="11" idx="1"/>
          </p:cNvCxnSpPr>
          <p:nvPr/>
        </p:nvCxnSpPr>
        <p:spPr>
          <a:xfrm>
            <a:off x="3071802" y="4857760"/>
            <a:ext cx="571504" cy="1035851"/>
          </a:xfrm>
          <a:prstGeom prst="bentConnector3">
            <a:avLst>
              <a:gd name="adj1" fmla="val 50000"/>
            </a:avLst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hape 42"/>
          <p:cNvCxnSpPr>
            <a:stCxn id="4" idx="0"/>
            <a:endCxn id="9" idx="2"/>
          </p:cNvCxnSpPr>
          <p:nvPr/>
        </p:nvCxnSpPr>
        <p:spPr>
          <a:xfrm rot="16200000" flipH="1" flipV="1">
            <a:off x="1017960" y="2696760"/>
            <a:ext cx="3929090" cy="1250165"/>
          </a:xfrm>
          <a:prstGeom prst="bentConnector5">
            <a:avLst>
              <a:gd name="adj1" fmla="val -5818"/>
              <a:gd name="adj2" fmla="val 280839"/>
              <a:gd name="adj3" fmla="val 105818"/>
            </a:avLst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Elbow Connector 47"/>
          <p:cNvCxnSpPr>
            <a:stCxn id="16" idx="3"/>
            <a:endCxn id="13" idx="3"/>
          </p:cNvCxnSpPr>
          <p:nvPr/>
        </p:nvCxnSpPr>
        <p:spPr>
          <a:xfrm flipV="1">
            <a:off x="7000892" y="1573860"/>
            <a:ext cx="714380" cy="33471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hape 49"/>
          <p:cNvCxnSpPr>
            <a:stCxn id="13" idx="2"/>
            <a:endCxn id="15" idx="3"/>
          </p:cNvCxnSpPr>
          <p:nvPr/>
        </p:nvCxnSpPr>
        <p:spPr>
          <a:xfrm rot="5400000">
            <a:off x="6967422" y="1823893"/>
            <a:ext cx="1245669" cy="1321603"/>
          </a:xfrm>
          <a:prstGeom prst="bentConnector2">
            <a:avLst/>
          </a:prstGeom>
          <a:ln>
            <a:prstDash val="sys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Elbow Connector 56"/>
          <p:cNvCxnSpPr>
            <a:stCxn id="15" idx="0"/>
            <a:endCxn id="4" idx="2"/>
          </p:cNvCxnSpPr>
          <p:nvPr/>
        </p:nvCxnSpPr>
        <p:spPr>
          <a:xfrm rot="16200000" flipV="1">
            <a:off x="4607719" y="1285860"/>
            <a:ext cx="500066" cy="2500330"/>
          </a:xfrm>
          <a:prstGeom prst="bentConnector3">
            <a:avLst>
              <a:gd name="adj1" fmla="val 50000"/>
            </a:avLst>
          </a:prstGeom>
          <a:ln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hape 58"/>
          <p:cNvCxnSpPr>
            <a:stCxn id="15" idx="2"/>
            <a:endCxn id="14" idx="1"/>
          </p:cNvCxnSpPr>
          <p:nvPr/>
        </p:nvCxnSpPr>
        <p:spPr>
          <a:xfrm rot="16200000" flipH="1">
            <a:off x="6429388" y="3107528"/>
            <a:ext cx="321471" cy="964413"/>
          </a:xfrm>
          <a:prstGeom prst="bentConnector2">
            <a:avLst/>
          </a:prstGeom>
          <a:ln>
            <a:prstDash val="dash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Elbow Connector 60"/>
          <p:cNvCxnSpPr>
            <a:stCxn id="14" idx="2"/>
            <a:endCxn id="17" idx="0"/>
          </p:cNvCxnSpPr>
          <p:nvPr/>
        </p:nvCxnSpPr>
        <p:spPr>
          <a:xfrm rot="5400000">
            <a:off x="7322363" y="4714884"/>
            <a:ext cx="1143008" cy="1588"/>
          </a:xfrm>
          <a:prstGeom prst="bentConnector3">
            <a:avLst>
              <a:gd name="adj1" fmla="val 50000"/>
            </a:avLst>
          </a:prstGeom>
          <a:ln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Elbow Connector 66"/>
          <p:cNvCxnSpPr>
            <a:stCxn id="4" idx="3"/>
            <a:endCxn id="16" idx="1"/>
          </p:cNvCxnSpPr>
          <p:nvPr/>
        </p:nvCxnSpPr>
        <p:spPr>
          <a:xfrm flipV="1">
            <a:off x="4429124" y="1607331"/>
            <a:ext cx="928694" cy="214314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9" idx="0"/>
            <a:endCxn id="8" idx="2"/>
          </p:cNvCxnSpPr>
          <p:nvPr/>
        </p:nvCxnSpPr>
        <p:spPr>
          <a:xfrm rot="5400000" flipH="1" flipV="1">
            <a:off x="2482438" y="3589736"/>
            <a:ext cx="714380" cy="964413"/>
          </a:xfrm>
          <a:prstGeom prst="bentConnector3">
            <a:avLst>
              <a:gd name="adj1" fmla="val 50000"/>
            </a:avLst>
          </a:prstGeom>
          <a:ln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Elbow Connector 104"/>
          <p:cNvCxnSpPr>
            <a:stCxn id="10" idx="3"/>
            <a:endCxn id="14" idx="1"/>
          </p:cNvCxnSpPr>
          <p:nvPr/>
        </p:nvCxnSpPr>
        <p:spPr>
          <a:xfrm flipV="1">
            <a:off x="6215074" y="3750471"/>
            <a:ext cx="857256" cy="500066"/>
          </a:xfrm>
          <a:prstGeom prst="bentConnector3">
            <a:avLst>
              <a:gd name="adj1" fmla="val 50000"/>
            </a:avLst>
          </a:prstGeom>
          <a:ln>
            <a:prstDash val="dash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9" idx="3"/>
            <a:endCxn id="10" idx="1"/>
          </p:cNvCxnSpPr>
          <p:nvPr/>
        </p:nvCxnSpPr>
        <p:spPr>
          <a:xfrm flipV="1">
            <a:off x="3071802" y="4250537"/>
            <a:ext cx="1500198" cy="607223"/>
          </a:xfrm>
          <a:prstGeom prst="bentConnector3">
            <a:avLst>
              <a:gd name="adj1" fmla="val 50000"/>
            </a:avLst>
          </a:prstGeom>
          <a:ln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>
            <a:stCxn id="8" idx="3"/>
            <a:endCxn id="14" idx="1"/>
          </p:cNvCxnSpPr>
          <p:nvPr/>
        </p:nvCxnSpPr>
        <p:spPr>
          <a:xfrm>
            <a:off x="4071934" y="3464719"/>
            <a:ext cx="3000396" cy="285752"/>
          </a:xfrm>
          <a:prstGeom prst="bentConnector3">
            <a:avLst>
              <a:gd name="adj1" fmla="val 50000"/>
            </a:avLst>
          </a:prstGeom>
          <a:ln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74"/>
          <p:cNvGrpSpPr/>
          <p:nvPr/>
        </p:nvGrpSpPr>
        <p:grpSpPr>
          <a:xfrm>
            <a:off x="2713818" y="1000108"/>
            <a:ext cx="4787934" cy="2573356"/>
            <a:chOff x="2713818" y="1000108"/>
            <a:chExt cx="4787934" cy="2573356"/>
          </a:xfrm>
        </p:grpSpPr>
        <p:cxnSp>
          <p:nvCxnSpPr>
            <p:cNvPr id="60" name="Straight Connector 59"/>
            <p:cNvCxnSpPr/>
            <p:nvPr/>
          </p:nvCxnSpPr>
          <p:spPr>
            <a:xfrm>
              <a:off x="4857752" y="3571876"/>
              <a:ext cx="2143140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2714612" y="1000108"/>
              <a:ext cx="4786346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1856562" y="1857364"/>
              <a:ext cx="1715306" cy="79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2714612" y="2714620"/>
              <a:ext cx="2143140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4429124" y="3143248"/>
              <a:ext cx="857256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 flipH="1" flipV="1">
              <a:off x="6858016" y="3429000"/>
              <a:ext cx="285752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7000892" y="3286124"/>
              <a:ext cx="500066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5400000">
              <a:off x="6357950" y="2143116"/>
              <a:ext cx="2286016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85"/>
          <p:cNvGrpSpPr/>
          <p:nvPr/>
        </p:nvGrpSpPr>
        <p:grpSpPr>
          <a:xfrm>
            <a:off x="1500166" y="1214422"/>
            <a:ext cx="3000399" cy="4216430"/>
            <a:chOff x="1500166" y="784206"/>
            <a:chExt cx="3000399" cy="4646646"/>
          </a:xfrm>
        </p:grpSpPr>
        <p:cxnSp>
          <p:nvCxnSpPr>
            <p:cNvPr id="77" name="Straight Connector 76"/>
            <p:cNvCxnSpPr/>
            <p:nvPr/>
          </p:nvCxnSpPr>
          <p:spPr>
            <a:xfrm rot="5400000">
              <a:off x="-821566" y="3107528"/>
              <a:ext cx="4643469" cy="3"/>
            </a:xfrm>
            <a:prstGeom prst="line">
              <a:avLst/>
            </a:pr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>
              <a:off x="1500166" y="5429264"/>
              <a:ext cx="3000396" cy="1588"/>
            </a:xfrm>
            <a:prstGeom prst="line">
              <a:avLst/>
            </a:pr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2178829" y="3107527"/>
              <a:ext cx="4643469" cy="3"/>
            </a:xfrm>
            <a:prstGeom prst="line">
              <a:avLst/>
            </a:pr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>
              <a:off x="1500166" y="784206"/>
              <a:ext cx="3000396" cy="1588"/>
            </a:xfrm>
            <a:prstGeom prst="line">
              <a:avLst/>
            </a:pr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94"/>
          <p:cNvGrpSpPr/>
          <p:nvPr/>
        </p:nvGrpSpPr>
        <p:grpSpPr>
          <a:xfrm>
            <a:off x="1427934" y="3857628"/>
            <a:ext cx="4931604" cy="2644000"/>
            <a:chOff x="1427934" y="3857628"/>
            <a:chExt cx="4931604" cy="2644000"/>
          </a:xfrm>
        </p:grpSpPr>
        <p:cxnSp>
          <p:nvCxnSpPr>
            <p:cNvPr id="89" name="Straight Connector 88"/>
            <p:cNvCxnSpPr/>
            <p:nvPr/>
          </p:nvCxnSpPr>
          <p:spPr>
            <a:xfrm>
              <a:off x="1428728" y="3857628"/>
              <a:ext cx="4929222" cy="1588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 rot="5400000">
              <a:off x="5037141" y="5179231"/>
              <a:ext cx="2643206" cy="1588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 rot="5400000">
              <a:off x="107125" y="5179231"/>
              <a:ext cx="2643206" cy="1588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>
              <a:off x="1428728" y="6499246"/>
              <a:ext cx="4929222" cy="1588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28"/>
          <p:cNvGrpSpPr/>
          <p:nvPr/>
        </p:nvGrpSpPr>
        <p:grpSpPr>
          <a:xfrm>
            <a:off x="1285852" y="857232"/>
            <a:ext cx="7573222" cy="5868794"/>
            <a:chOff x="1285852" y="857232"/>
            <a:chExt cx="7573222" cy="5868794"/>
          </a:xfrm>
        </p:grpSpPr>
        <p:cxnSp>
          <p:nvCxnSpPr>
            <p:cNvPr id="112" name="Straight Connector 111"/>
            <p:cNvCxnSpPr/>
            <p:nvPr/>
          </p:nvCxnSpPr>
          <p:spPr>
            <a:xfrm>
              <a:off x="7643834" y="3214686"/>
              <a:ext cx="1214446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oup 127"/>
            <p:cNvGrpSpPr/>
            <p:nvPr/>
          </p:nvGrpSpPr>
          <p:grpSpPr>
            <a:xfrm>
              <a:off x="1285852" y="857232"/>
              <a:ext cx="7573222" cy="5868794"/>
              <a:chOff x="1285852" y="857232"/>
              <a:chExt cx="7573222" cy="5868794"/>
            </a:xfrm>
          </p:grpSpPr>
          <p:cxnSp>
            <p:nvCxnSpPr>
              <p:cNvPr id="97" name="Straight Connector 96"/>
              <p:cNvCxnSpPr/>
              <p:nvPr/>
            </p:nvCxnSpPr>
            <p:spPr>
              <a:xfrm>
                <a:off x="1285852" y="857232"/>
                <a:ext cx="6357982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/>
              <p:cNvCxnSpPr/>
              <p:nvPr/>
            </p:nvCxnSpPr>
            <p:spPr>
              <a:xfrm rot="5400000">
                <a:off x="-1647751" y="3791629"/>
                <a:ext cx="5868000" cy="79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/>
              <p:nvPr/>
            </p:nvCxnSpPr>
            <p:spPr>
              <a:xfrm>
                <a:off x="1285852" y="6715148"/>
                <a:ext cx="5572164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/>
              <p:cNvCxnSpPr/>
              <p:nvPr/>
            </p:nvCxnSpPr>
            <p:spPr>
              <a:xfrm rot="5400000">
                <a:off x="6465107" y="2035959"/>
                <a:ext cx="2357454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/>
              <p:cNvCxnSpPr/>
              <p:nvPr/>
            </p:nvCxnSpPr>
            <p:spPr>
              <a:xfrm rot="5400000">
                <a:off x="8286776" y="3786190"/>
                <a:ext cx="1143008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/>
              <p:cNvCxnSpPr/>
              <p:nvPr/>
            </p:nvCxnSpPr>
            <p:spPr>
              <a:xfrm rot="10800000">
                <a:off x="6858016" y="4357694"/>
                <a:ext cx="2000264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/>
              <p:cNvCxnSpPr/>
              <p:nvPr/>
            </p:nvCxnSpPr>
            <p:spPr>
              <a:xfrm rot="5400000" flipH="1" flipV="1">
                <a:off x="5679301" y="5536410"/>
                <a:ext cx="2357431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7643834" y="749368"/>
            <a:ext cx="1357200" cy="64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/>
              <a:t>Ostali</a:t>
            </a:r>
          </a:p>
        </p:txBody>
      </p:sp>
      <p:grpSp>
        <p:nvGrpSpPr>
          <p:cNvPr id="3" name="Group 56"/>
          <p:cNvGrpSpPr>
            <a:grpSpLocks/>
          </p:cNvGrpSpPr>
          <p:nvPr/>
        </p:nvGrpSpPr>
        <p:grpSpPr bwMode="auto">
          <a:xfrm>
            <a:off x="785813" y="401638"/>
            <a:ext cx="7572375" cy="360362"/>
            <a:chOff x="500034" y="3286124"/>
            <a:chExt cx="7572428" cy="360000"/>
          </a:xfrm>
        </p:grpSpPr>
        <p:cxnSp>
          <p:nvCxnSpPr>
            <p:cNvPr id="45" name="Straight Connector 44"/>
            <p:cNvCxnSpPr/>
            <p:nvPr/>
          </p:nvCxnSpPr>
          <p:spPr>
            <a:xfrm>
              <a:off x="500034" y="3463745"/>
              <a:ext cx="7559728" cy="31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410430" y="3556521"/>
              <a:ext cx="17920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1982066" y="3556521"/>
              <a:ext cx="17920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3482264" y="3556521"/>
              <a:ext cx="17920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7982858" y="3556521"/>
              <a:ext cx="17920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6482660" y="3556521"/>
              <a:ext cx="17920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4982462" y="3556521"/>
              <a:ext cx="17920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5400000">
              <a:off x="4267289" y="3376521"/>
              <a:ext cx="18079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775" y="274638"/>
            <a:ext cx="8229600" cy="725487"/>
          </a:xfrm>
        </p:spPr>
        <p:txBody>
          <a:bodyPr/>
          <a:lstStyle/>
          <a:p>
            <a:pPr eaLnBrk="1" hangingPunct="1"/>
            <a:r>
              <a:rPr lang="hr-HR" smtClean="0">
                <a:solidFill>
                  <a:srgbClr val="C00000"/>
                </a:solidFill>
              </a:rPr>
              <a:t>PROBLEMI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643313" y="0"/>
            <a:ext cx="1863725" cy="3683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XYZ</a:t>
            </a:r>
            <a:endParaRPr lang="hr-HR" dirty="0"/>
          </a:p>
        </p:txBody>
      </p:sp>
      <p:sp>
        <p:nvSpPr>
          <p:cNvPr id="38" name="TextBox 37"/>
          <p:cNvSpPr txBox="1"/>
          <p:nvPr/>
        </p:nvSpPr>
        <p:spPr>
          <a:xfrm>
            <a:off x="1643074" y="758121"/>
            <a:ext cx="1357290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/>
              <a:t>Sezonski utjecaj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143272" y="758121"/>
            <a:ext cx="1357290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/>
              <a:t>Konkurencija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143636" y="761510"/>
            <a:ext cx="1357290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/>
              <a:t>Tržište/ Okolina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643470" y="758121"/>
            <a:ext cx="1357290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/>
              <a:t>Materijalni resursi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42844" y="761510"/>
            <a:ext cx="1357322" cy="64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/>
              <a:t>Osoblje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85750" y="1619250"/>
            <a:ext cx="1357313" cy="522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Nezadovoljstvo plaćom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85750" y="2262188"/>
            <a:ext cx="1357313" cy="738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Konflikti između zaposlenika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85750" y="3282950"/>
            <a:ext cx="1357313" cy="6461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200"/>
              <a:t>Česte promjene radnika- znanje, iskustvo</a:t>
            </a:r>
          </a:p>
        </p:txBody>
      </p:sp>
      <p:grpSp>
        <p:nvGrpSpPr>
          <p:cNvPr id="4" name="Group 107"/>
          <p:cNvGrpSpPr>
            <a:grpSpLocks/>
          </p:cNvGrpSpPr>
          <p:nvPr/>
        </p:nvGrpSpPr>
        <p:grpSpPr bwMode="auto">
          <a:xfrm>
            <a:off x="212725" y="1404938"/>
            <a:ext cx="73025" cy="2236787"/>
            <a:chOff x="213488" y="2143910"/>
            <a:chExt cx="72232" cy="2236938"/>
          </a:xfrm>
        </p:grpSpPr>
        <p:cxnSp>
          <p:nvCxnSpPr>
            <p:cNvPr id="62" name="Straight Connector 61"/>
            <p:cNvCxnSpPr/>
            <p:nvPr/>
          </p:nvCxnSpPr>
          <p:spPr>
            <a:xfrm rot="5400000">
              <a:off x="-901815" y="3259213"/>
              <a:ext cx="2232176" cy="157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flipV="1">
              <a:off x="215059" y="2667820"/>
              <a:ext cx="7066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flipV="1">
              <a:off x="215059" y="3380655"/>
              <a:ext cx="7066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V="1">
              <a:off x="215059" y="4380848"/>
              <a:ext cx="7066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108"/>
          <p:cNvGrpSpPr>
            <a:grpSpLocks/>
          </p:cNvGrpSpPr>
          <p:nvPr/>
        </p:nvGrpSpPr>
        <p:grpSpPr bwMode="auto">
          <a:xfrm>
            <a:off x="1714500" y="1404938"/>
            <a:ext cx="71438" cy="1641475"/>
            <a:chOff x="1714480" y="2143116"/>
            <a:chExt cx="72232" cy="1642280"/>
          </a:xfrm>
        </p:grpSpPr>
        <p:cxnSp>
          <p:nvCxnSpPr>
            <p:cNvPr id="67" name="Straight Connector 66"/>
            <p:cNvCxnSpPr/>
            <p:nvPr/>
          </p:nvCxnSpPr>
          <p:spPr>
            <a:xfrm rot="5400000">
              <a:off x="905261" y="2952335"/>
              <a:ext cx="1620044" cy="160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flipV="1">
              <a:off x="1714480" y="2832429"/>
              <a:ext cx="722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flipV="1">
              <a:off x="1714480" y="3785396"/>
              <a:ext cx="722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TextBox 70"/>
          <p:cNvSpPr txBox="1"/>
          <p:nvPr/>
        </p:nvSpPr>
        <p:spPr>
          <a:xfrm>
            <a:off x="1800225" y="1619250"/>
            <a:ext cx="1357313" cy="954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Nemogućnost  preciznog predviđanja potražnje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785938" y="2665413"/>
            <a:ext cx="1357312" cy="738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Nemogućnost  predviđanja u vremenu</a:t>
            </a:r>
          </a:p>
        </p:txBody>
      </p:sp>
      <p:grpSp>
        <p:nvGrpSpPr>
          <p:cNvPr id="6" name="Group 109"/>
          <p:cNvGrpSpPr>
            <a:grpSpLocks/>
          </p:cNvGrpSpPr>
          <p:nvPr/>
        </p:nvGrpSpPr>
        <p:grpSpPr bwMode="auto">
          <a:xfrm>
            <a:off x="3214688" y="1404938"/>
            <a:ext cx="71437" cy="1641475"/>
            <a:chOff x="3214678" y="2143116"/>
            <a:chExt cx="72232" cy="1642280"/>
          </a:xfrm>
        </p:grpSpPr>
        <p:cxnSp>
          <p:nvCxnSpPr>
            <p:cNvPr id="73" name="Straight Connector 72"/>
            <p:cNvCxnSpPr/>
            <p:nvPr/>
          </p:nvCxnSpPr>
          <p:spPr>
            <a:xfrm rot="5400000">
              <a:off x="2405459" y="2952335"/>
              <a:ext cx="1620044" cy="160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flipV="1">
              <a:off x="3214678" y="2832429"/>
              <a:ext cx="722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flipV="1">
              <a:off x="3214678" y="3785396"/>
              <a:ext cx="722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TextBox 75"/>
          <p:cNvSpPr txBox="1"/>
          <p:nvPr/>
        </p:nvSpPr>
        <p:spPr>
          <a:xfrm>
            <a:off x="3300413" y="1690688"/>
            <a:ext cx="1357312" cy="738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Mala poduzeća u istoj djelatnosti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3286125" y="2762250"/>
            <a:ext cx="1357313" cy="522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hr-HR" sz="1400">
                <a:solidFill>
                  <a:srgbClr val="FFFFFF"/>
                </a:solidFill>
                <a:cs typeface="Arial" charset="0"/>
              </a:rPr>
              <a:t>Velika poduzeća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4786313" y="1619250"/>
            <a:ext cx="1357312" cy="738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Strojevi proizvodnje u sezoni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4787900" y="2451100"/>
            <a:ext cx="1357313" cy="739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Star kamion za prijevoz robe kupcima</a:t>
            </a:r>
          </a:p>
        </p:txBody>
      </p:sp>
      <p:grpSp>
        <p:nvGrpSpPr>
          <p:cNvPr id="7" name="Group 110"/>
          <p:cNvGrpSpPr>
            <a:grpSpLocks/>
          </p:cNvGrpSpPr>
          <p:nvPr/>
        </p:nvGrpSpPr>
        <p:grpSpPr bwMode="auto">
          <a:xfrm>
            <a:off x="4714875" y="1404938"/>
            <a:ext cx="107950" cy="2232025"/>
            <a:chOff x="4714876" y="2143116"/>
            <a:chExt cx="108000" cy="2232000"/>
          </a:xfrm>
        </p:grpSpPr>
        <p:cxnSp>
          <p:nvCxnSpPr>
            <p:cNvPr id="81" name="Straight Connector 80"/>
            <p:cNvCxnSpPr/>
            <p:nvPr/>
          </p:nvCxnSpPr>
          <p:spPr>
            <a:xfrm rot="5400000">
              <a:off x="3599670" y="3258322"/>
              <a:ext cx="2232000" cy="158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16200000" flipH="1">
              <a:off x="4768876" y="2684421"/>
              <a:ext cx="0" cy="108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flipV="1">
              <a:off x="4714876" y="3595662"/>
              <a:ext cx="714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flipV="1">
              <a:off x="4714876" y="4357653"/>
              <a:ext cx="714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TextBox 85"/>
          <p:cNvSpPr txBox="1"/>
          <p:nvPr/>
        </p:nvSpPr>
        <p:spPr>
          <a:xfrm>
            <a:off x="4786313" y="3309938"/>
            <a:ext cx="1357312" cy="523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Veličina skladišta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6286500" y="1619250"/>
            <a:ext cx="1357313" cy="522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Kašnjenja u isporuci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300788" y="2262188"/>
            <a:ext cx="1357312" cy="3079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Cijene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6300788" y="2668588"/>
            <a:ext cx="1357312" cy="3079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Inflacija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6300788" y="3119438"/>
            <a:ext cx="1357312" cy="3079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Zakoni</a:t>
            </a:r>
          </a:p>
        </p:txBody>
      </p:sp>
      <p:grpSp>
        <p:nvGrpSpPr>
          <p:cNvPr id="8" name="Group 111"/>
          <p:cNvGrpSpPr>
            <a:grpSpLocks/>
          </p:cNvGrpSpPr>
          <p:nvPr/>
        </p:nvGrpSpPr>
        <p:grpSpPr bwMode="auto">
          <a:xfrm>
            <a:off x="6215063" y="1404938"/>
            <a:ext cx="71437" cy="1908175"/>
            <a:chOff x="6214280" y="2143116"/>
            <a:chExt cx="72232" cy="1908000"/>
          </a:xfrm>
        </p:grpSpPr>
        <p:cxnSp>
          <p:nvCxnSpPr>
            <p:cNvPr id="90" name="Straight Connector 89"/>
            <p:cNvCxnSpPr/>
            <p:nvPr/>
          </p:nvCxnSpPr>
          <p:spPr>
            <a:xfrm rot="5400000">
              <a:off x="5261082" y="3096314"/>
              <a:ext cx="1908000" cy="160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 rot="5400000" flipH="1" flipV="1">
              <a:off x="6250397" y="2630826"/>
              <a:ext cx="0" cy="722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 flipV="1">
              <a:off x="6214280" y="3143149"/>
              <a:ext cx="722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 flipV="1">
              <a:off x="6214280" y="3595545"/>
              <a:ext cx="722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 flipV="1">
              <a:off x="6214280" y="4046353"/>
              <a:ext cx="722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TextBox 97"/>
          <p:cNvSpPr txBox="1"/>
          <p:nvPr/>
        </p:nvSpPr>
        <p:spPr>
          <a:xfrm>
            <a:off x="7786688" y="1617663"/>
            <a:ext cx="1214437" cy="3079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Oglašavanje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7786688" y="2047875"/>
            <a:ext cx="1214437" cy="738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Nedovoljno informatičke opreme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7786688" y="2976563"/>
            <a:ext cx="1214437" cy="738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Nepostojanje informacij. sustava</a:t>
            </a:r>
          </a:p>
        </p:txBody>
      </p:sp>
      <p:grpSp>
        <p:nvGrpSpPr>
          <p:cNvPr id="9" name="Group 112"/>
          <p:cNvGrpSpPr>
            <a:grpSpLocks/>
          </p:cNvGrpSpPr>
          <p:nvPr/>
        </p:nvGrpSpPr>
        <p:grpSpPr bwMode="auto">
          <a:xfrm>
            <a:off x="7715250" y="1404938"/>
            <a:ext cx="71438" cy="2236787"/>
            <a:chOff x="7714478" y="2143116"/>
            <a:chExt cx="72232" cy="2236938"/>
          </a:xfrm>
        </p:grpSpPr>
        <p:cxnSp>
          <p:nvCxnSpPr>
            <p:cNvPr id="101" name="Straight Connector 100"/>
            <p:cNvCxnSpPr/>
            <p:nvPr/>
          </p:nvCxnSpPr>
          <p:spPr>
            <a:xfrm rot="5400000">
              <a:off x="6599192" y="3258402"/>
              <a:ext cx="2232176" cy="160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 flipH="1" flipV="1">
              <a:off x="7750594" y="2416583"/>
              <a:ext cx="0" cy="722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>
            <a:xfrm flipV="1">
              <a:off x="7714478" y="3379861"/>
              <a:ext cx="722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 flipV="1">
              <a:off x="7714478" y="4380054"/>
              <a:ext cx="722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4" name="Rectangle 143"/>
          <p:cNvSpPr/>
          <p:nvPr/>
        </p:nvSpPr>
        <p:spPr>
          <a:xfrm>
            <a:off x="3500438" y="3786188"/>
            <a:ext cx="1285875" cy="7223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900" dirty="0"/>
              <a:t>Prijem, kontrola i skladištenje robe za prodaju (direktna + proizvodi)</a:t>
            </a:r>
          </a:p>
        </p:txBody>
      </p:sp>
      <p:sp>
        <p:nvSpPr>
          <p:cNvPr id="145" name="Flowchart: Delay 144"/>
          <p:cNvSpPr/>
          <p:nvPr/>
        </p:nvSpPr>
        <p:spPr>
          <a:xfrm>
            <a:off x="714348" y="5214950"/>
            <a:ext cx="894528" cy="444503"/>
          </a:xfrm>
          <a:prstGeom prst="flowChartDelay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hr-HR" sz="900">
                <a:solidFill>
                  <a:srgbClr val="FFFFFF"/>
                </a:solidFill>
                <a:cs typeface="Arial" charset="0"/>
              </a:rPr>
              <a:t>Dobavljači</a:t>
            </a:r>
          </a:p>
        </p:txBody>
      </p:sp>
      <p:sp>
        <p:nvSpPr>
          <p:cNvPr id="146" name="Rounded Rectangle 145"/>
          <p:cNvSpPr/>
          <p:nvPr/>
        </p:nvSpPr>
        <p:spPr>
          <a:xfrm>
            <a:off x="2571750" y="5072063"/>
            <a:ext cx="1174750" cy="38893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900" dirty="0"/>
              <a:t>Nabavljanje materijala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1714500" y="5786438"/>
            <a:ext cx="1117600" cy="6667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900" dirty="0"/>
              <a:t>Prijem materijala za proizvodnju i proizvoda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4572000" y="5500688"/>
            <a:ext cx="1285875" cy="50006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900" dirty="0"/>
              <a:t>Planiranje  i priprema proizvodnje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3500430" y="6215058"/>
            <a:ext cx="1643074" cy="64294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900" dirty="0"/>
              <a:t>Proizvodnja</a:t>
            </a:r>
          </a:p>
        </p:txBody>
      </p:sp>
      <p:sp>
        <p:nvSpPr>
          <p:cNvPr id="150" name="Flowchart: Delay 149"/>
          <p:cNvSpPr/>
          <p:nvPr/>
        </p:nvSpPr>
        <p:spPr>
          <a:xfrm flipH="1">
            <a:off x="7786688" y="3929063"/>
            <a:ext cx="838200" cy="447675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900" dirty="0"/>
              <a:t>kupci</a:t>
            </a:r>
          </a:p>
        </p:txBody>
      </p:sp>
      <p:sp>
        <p:nvSpPr>
          <p:cNvPr id="151" name="Rectangle 150"/>
          <p:cNvSpPr/>
          <p:nvPr/>
        </p:nvSpPr>
        <p:spPr>
          <a:xfrm>
            <a:off x="7572375" y="5214938"/>
            <a:ext cx="1285875" cy="61118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900" dirty="0"/>
              <a:t>Računovodstvo i </a:t>
            </a:r>
            <a:r>
              <a:rPr lang="hr-HR" sz="900"/>
              <a:t>analiza poslovanja </a:t>
            </a:r>
            <a:endParaRPr lang="hr-HR" sz="900" dirty="0"/>
          </a:p>
        </p:txBody>
      </p:sp>
      <p:sp>
        <p:nvSpPr>
          <p:cNvPr id="152" name="Rectangle 151"/>
          <p:cNvSpPr/>
          <p:nvPr/>
        </p:nvSpPr>
        <p:spPr>
          <a:xfrm>
            <a:off x="5857875" y="4857750"/>
            <a:ext cx="1285875" cy="5000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900" dirty="0"/>
              <a:t>Prodaja</a:t>
            </a:r>
          </a:p>
        </p:txBody>
      </p:sp>
      <p:sp>
        <p:nvSpPr>
          <p:cNvPr id="153" name="Rectangle 152"/>
          <p:cNvSpPr/>
          <p:nvPr/>
        </p:nvSpPr>
        <p:spPr>
          <a:xfrm>
            <a:off x="5929313" y="4000500"/>
            <a:ext cx="1285875" cy="50006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900" dirty="0"/>
              <a:t>Otprema proizvoda i robe</a:t>
            </a:r>
          </a:p>
        </p:txBody>
      </p:sp>
      <p:sp>
        <p:nvSpPr>
          <p:cNvPr id="154" name="Rectangle 153"/>
          <p:cNvSpPr/>
          <p:nvPr/>
        </p:nvSpPr>
        <p:spPr>
          <a:xfrm>
            <a:off x="7643834" y="6357934"/>
            <a:ext cx="1285884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900" dirty="0"/>
              <a:t>Direktorica</a:t>
            </a:r>
          </a:p>
        </p:txBody>
      </p:sp>
      <p:cxnSp>
        <p:nvCxnSpPr>
          <p:cNvPr id="155" name="Shape 154"/>
          <p:cNvCxnSpPr>
            <a:stCxn id="0" idx="0"/>
            <a:endCxn id="144" idx="1"/>
          </p:cNvCxnSpPr>
          <p:nvPr/>
        </p:nvCxnSpPr>
        <p:spPr>
          <a:xfrm rot="5400000" flipH="1" flipV="1">
            <a:off x="1797844" y="3512344"/>
            <a:ext cx="1066800" cy="2338388"/>
          </a:xfrm>
          <a:prstGeom prst="bentConnector2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hape 155"/>
          <p:cNvCxnSpPr>
            <a:stCxn id="0" idx="2"/>
            <a:endCxn id="147" idx="1"/>
          </p:cNvCxnSpPr>
          <p:nvPr/>
        </p:nvCxnSpPr>
        <p:spPr>
          <a:xfrm rot="16200000" flipH="1">
            <a:off x="1208087" y="5613401"/>
            <a:ext cx="460375" cy="552450"/>
          </a:xfrm>
          <a:prstGeom prst="bentConnector2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Elbow Connector 156"/>
          <p:cNvCxnSpPr>
            <a:stCxn id="146" idx="1"/>
            <a:endCxn id="0" idx="3"/>
          </p:cNvCxnSpPr>
          <p:nvPr/>
        </p:nvCxnSpPr>
        <p:spPr>
          <a:xfrm rot="10800000" flipV="1">
            <a:off x="1608138" y="5267325"/>
            <a:ext cx="963612" cy="169863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hape 157"/>
          <p:cNvCxnSpPr>
            <a:stCxn id="152" idx="1"/>
            <a:endCxn id="148" idx="0"/>
          </p:cNvCxnSpPr>
          <p:nvPr/>
        </p:nvCxnSpPr>
        <p:spPr>
          <a:xfrm rot="10800000" flipV="1">
            <a:off x="5214938" y="5108575"/>
            <a:ext cx="642937" cy="392113"/>
          </a:xfrm>
          <a:prstGeom prst="bentConnector2">
            <a:avLst/>
          </a:prstGeom>
          <a:ln>
            <a:solidFill>
              <a:srgbClr val="00206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Elbow Connector 158"/>
          <p:cNvCxnSpPr>
            <a:stCxn id="144" idx="2"/>
            <a:endCxn id="146" idx="0"/>
          </p:cNvCxnSpPr>
          <p:nvPr/>
        </p:nvCxnSpPr>
        <p:spPr>
          <a:xfrm rot="5400000">
            <a:off x="3369468" y="4298157"/>
            <a:ext cx="563563" cy="984250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hape 159"/>
          <p:cNvCxnSpPr>
            <a:stCxn id="148" idx="2"/>
            <a:endCxn id="0" idx="3"/>
          </p:cNvCxnSpPr>
          <p:nvPr/>
        </p:nvCxnSpPr>
        <p:spPr>
          <a:xfrm rot="5400000">
            <a:off x="4911725" y="6232525"/>
            <a:ext cx="534988" cy="71438"/>
          </a:xfrm>
          <a:prstGeom prst="bentConnector2">
            <a:avLst/>
          </a:prstGeom>
          <a:ln>
            <a:solidFill>
              <a:srgbClr val="00206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Elbow Connector 160"/>
          <p:cNvCxnSpPr>
            <a:stCxn id="147" idx="3"/>
            <a:endCxn id="0" idx="1"/>
          </p:cNvCxnSpPr>
          <p:nvPr/>
        </p:nvCxnSpPr>
        <p:spPr>
          <a:xfrm>
            <a:off x="2832100" y="6119813"/>
            <a:ext cx="668338" cy="415925"/>
          </a:xfrm>
          <a:prstGeom prst="bentConnector3">
            <a:avLst>
              <a:gd name="adj1" fmla="val 50000"/>
            </a:avLst>
          </a:prstGeom>
          <a:ln w="28575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hape 161"/>
          <p:cNvCxnSpPr>
            <a:stCxn id="144" idx="0"/>
            <a:endCxn id="147" idx="2"/>
          </p:cNvCxnSpPr>
          <p:nvPr/>
        </p:nvCxnSpPr>
        <p:spPr>
          <a:xfrm rot="16200000" flipH="1" flipV="1">
            <a:off x="1874838" y="4184650"/>
            <a:ext cx="2667000" cy="1870075"/>
          </a:xfrm>
          <a:prstGeom prst="bentConnector5">
            <a:avLst>
              <a:gd name="adj1" fmla="val -8571"/>
              <a:gd name="adj2" fmla="val 188765"/>
              <a:gd name="adj3" fmla="val 108571"/>
            </a:avLst>
          </a:prstGeom>
          <a:ln w="28575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Elbow Connector 162"/>
          <p:cNvCxnSpPr>
            <a:stCxn id="153" idx="3"/>
            <a:endCxn id="150" idx="3"/>
          </p:cNvCxnSpPr>
          <p:nvPr/>
        </p:nvCxnSpPr>
        <p:spPr>
          <a:xfrm flipV="1">
            <a:off x="7215188" y="4152900"/>
            <a:ext cx="571500" cy="98425"/>
          </a:xfrm>
          <a:prstGeom prst="bentConnector3">
            <a:avLst>
              <a:gd name="adj1" fmla="val 50000"/>
            </a:avLst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hape 163"/>
          <p:cNvCxnSpPr>
            <a:stCxn id="150" idx="2"/>
            <a:endCxn id="152" idx="3"/>
          </p:cNvCxnSpPr>
          <p:nvPr/>
        </p:nvCxnSpPr>
        <p:spPr>
          <a:xfrm rot="5400000">
            <a:off x="7308850" y="4211638"/>
            <a:ext cx="731837" cy="1062038"/>
          </a:xfrm>
          <a:prstGeom prst="bentConnector2">
            <a:avLst/>
          </a:prstGeom>
          <a:ln>
            <a:solidFill>
              <a:srgbClr val="002060"/>
            </a:solidFill>
            <a:prstDash val="sys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Elbow Connector 164"/>
          <p:cNvCxnSpPr>
            <a:stCxn id="152" idx="0"/>
            <a:endCxn id="144" idx="2"/>
          </p:cNvCxnSpPr>
          <p:nvPr/>
        </p:nvCxnSpPr>
        <p:spPr>
          <a:xfrm rot="16200000" flipV="1">
            <a:off x="5147469" y="3504406"/>
            <a:ext cx="349250" cy="2357438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hape 165"/>
          <p:cNvCxnSpPr>
            <a:stCxn id="152" idx="2"/>
            <a:endCxn id="151" idx="1"/>
          </p:cNvCxnSpPr>
          <p:nvPr/>
        </p:nvCxnSpPr>
        <p:spPr>
          <a:xfrm rot="16200000" flipH="1">
            <a:off x="6954838" y="4903788"/>
            <a:ext cx="163512" cy="1071562"/>
          </a:xfrm>
          <a:prstGeom prst="bentConnector2">
            <a:avLst/>
          </a:prstGeom>
          <a:ln>
            <a:solidFill>
              <a:srgbClr val="002060"/>
            </a:solidFill>
            <a:prstDash val="dash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Elbow Connector 166"/>
          <p:cNvCxnSpPr>
            <a:stCxn id="151" idx="2"/>
            <a:endCxn id="0" idx="0"/>
          </p:cNvCxnSpPr>
          <p:nvPr/>
        </p:nvCxnSpPr>
        <p:spPr>
          <a:xfrm rot="16200000" flipH="1">
            <a:off x="7985125" y="6056313"/>
            <a:ext cx="531813" cy="71437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Elbow Connector 167"/>
          <p:cNvCxnSpPr>
            <a:stCxn id="144" idx="3"/>
            <a:endCxn id="153" idx="1"/>
          </p:cNvCxnSpPr>
          <p:nvPr/>
        </p:nvCxnSpPr>
        <p:spPr>
          <a:xfrm>
            <a:off x="4786313" y="4148138"/>
            <a:ext cx="1143000" cy="103187"/>
          </a:xfrm>
          <a:prstGeom prst="bentConnector3">
            <a:avLst>
              <a:gd name="adj1" fmla="val 50000"/>
            </a:avLst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Elbow Connector 168"/>
          <p:cNvCxnSpPr>
            <a:stCxn id="147" idx="0"/>
            <a:endCxn id="146" idx="2"/>
          </p:cNvCxnSpPr>
          <p:nvPr/>
        </p:nvCxnSpPr>
        <p:spPr>
          <a:xfrm rot="5400000" flipH="1" flipV="1">
            <a:off x="2553494" y="5180806"/>
            <a:ext cx="325438" cy="885825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Elbow Connector 169"/>
          <p:cNvCxnSpPr>
            <a:stCxn id="148" idx="3"/>
            <a:endCxn id="151" idx="1"/>
          </p:cNvCxnSpPr>
          <p:nvPr/>
        </p:nvCxnSpPr>
        <p:spPr>
          <a:xfrm flipV="1">
            <a:off x="5857875" y="5521325"/>
            <a:ext cx="1714500" cy="230188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  <a:prstDash val="dash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Elbow Connector 170"/>
          <p:cNvCxnSpPr>
            <a:stCxn id="147" idx="3"/>
            <a:endCxn id="148" idx="1"/>
          </p:cNvCxnSpPr>
          <p:nvPr/>
        </p:nvCxnSpPr>
        <p:spPr>
          <a:xfrm flipV="1">
            <a:off x="2832100" y="5751513"/>
            <a:ext cx="1739900" cy="368300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Elbow Connector 171"/>
          <p:cNvCxnSpPr>
            <a:stCxn id="146" idx="3"/>
            <a:endCxn id="151" idx="1"/>
          </p:cNvCxnSpPr>
          <p:nvPr/>
        </p:nvCxnSpPr>
        <p:spPr>
          <a:xfrm>
            <a:off x="3746500" y="5267325"/>
            <a:ext cx="3825875" cy="254000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0" y="4500563"/>
            <a:ext cx="1447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r="12498" b="26337"/>
          <a:stretch>
            <a:fillRect/>
          </a:stretch>
        </p:blipFill>
        <p:spPr bwMode="auto">
          <a:xfrm>
            <a:off x="6786563" y="5429250"/>
            <a:ext cx="2000250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313" y="4071938"/>
            <a:ext cx="185737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63" y="5214938"/>
            <a:ext cx="11906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07407E-6 L -0.33386 -0.0548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" y="-2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7" grpId="0" animBg="1"/>
      <p:bldP spid="58" grpId="0" animBg="1"/>
      <p:bldP spid="59" grpId="0" animBg="1"/>
      <p:bldP spid="60" grpId="0" animBg="1"/>
      <p:bldP spid="71" grpId="0" animBg="1"/>
      <p:bldP spid="72" grpId="0" animBg="1"/>
      <p:bldP spid="76" grpId="0" animBg="1"/>
      <p:bldP spid="77" grpId="0" animBg="1"/>
      <p:bldP spid="78" grpId="0" animBg="1"/>
      <p:bldP spid="79" grpId="0" animBg="1"/>
      <p:bldP spid="86" grpId="0" animBg="1"/>
      <p:bldP spid="87" grpId="0" animBg="1"/>
      <p:bldP spid="88" grpId="0" animBg="1"/>
      <p:bldP spid="89" grpId="0" animBg="1"/>
      <p:bldP spid="96" grpId="0" animBg="1"/>
      <p:bldP spid="98" grpId="0" animBg="1"/>
      <p:bldP spid="99" grpId="0" animBg="1"/>
      <p:bldP spid="100" grpId="0" animBg="1"/>
      <p:bldP spid="144" grpId="0" animBg="1"/>
      <p:bldP spid="146" grpId="0" animBg="1"/>
      <p:bldP spid="147" grpId="0" animBg="1"/>
      <p:bldP spid="148" grpId="0" animBg="1"/>
      <p:bldP spid="150" grpId="0" animBg="1"/>
      <p:bldP spid="151" grpId="0" animBg="1"/>
      <p:bldP spid="152" grpId="0" animBg="1"/>
      <p:bldP spid="15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1"/>
          <p:cNvGrpSpPr>
            <a:grpSpLocks/>
          </p:cNvGrpSpPr>
          <p:nvPr/>
        </p:nvGrpSpPr>
        <p:grpSpPr bwMode="auto">
          <a:xfrm>
            <a:off x="142875" y="0"/>
            <a:ext cx="8858250" cy="3929063"/>
            <a:chOff x="142844" y="-664"/>
            <a:chExt cx="8858312" cy="3929730"/>
          </a:xfrm>
        </p:grpSpPr>
        <p:sp>
          <p:nvSpPr>
            <p:cNvPr id="68" name="TextBox 67"/>
            <p:cNvSpPr txBox="1"/>
            <p:nvPr/>
          </p:nvSpPr>
          <p:spPr>
            <a:xfrm>
              <a:off x="7643834" y="749368"/>
              <a:ext cx="1357200" cy="648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/>
                <a:t>Ostali</a:t>
              </a:r>
            </a:p>
          </p:txBody>
        </p:sp>
        <p:grpSp>
          <p:nvGrpSpPr>
            <p:cNvPr id="3" name="Group 68"/>
            <p:cNvGrpSpPr>
              <a:grpSpLocks/>
            </p:cNvGrpSpPr>
            <p:nvPr/>
          </p:nvGrpSpPr>
          <p:grpSpPr bwMode="auto">
            <a:xfrm>
              <a:off x="785786" y="401510"/>
              <a:ext cx="7572428" cy="360000"/>
              <a:chOff x="500034" y="3286124"/>
              <a:chExt cx="7572428" cy="360000"/>
            </a:xfrm>
          </p:grpSpPr>
          <p:cxnSp>
            <p:nvCxnSpPr>
              <p:cNvPr id="70" name="Straight Connector 69"/>
              <p:cNvCxnSpPr/>
              <p:nvPr/>
            </p:nvCxnSpPr>
            <p:spPr>
              <a:xfrm>
                <a:off x="500034" y="3463486"/>
                <a:ext cx="7559728" cy="317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>
              <a:xfrm rot="5400000">
                <a:off x="410325" y="3556371"/>
                <a:ext cx="17941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 rot="5400000">
                <a:off x="1981961" y="3556371"/>
                <a:ext cx="17941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3482158" y="3556371"/>
                <a:ext cx="17941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7982753" y="3556371"/>
                <a:ext cx="17941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6482554" y="3556371"/>
                <a:ext cx="17941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4982357" y="3556371"/>
                <a:ext cx="17941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 rot="5400000">
                <a:off x="4267183" y="3376159"/>
                <a:ext cx="18100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9" name="TextBox 78"/>
            <p:cNvSpPr txBox="1"/>
            <p:nvPr/>
          </p:nvSpPr>
          <p:spPr>
            <a:xfrm>
              <a:off x="3643307" y="-664"/>
              <a:ext cx="1863738" cy="36995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dirty="0" smtClean="0"/>
                <a:t>XYZ</a:t>
              </a:r>
              <a:endParaRPr lang="hr-HR" dirty="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643074" y="758121"/>
              <a:ext cx="1357290" cy="646331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/>
                <a:t>Sezonski utjecaj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3143272" y="758121"/>
              <a:ext cx="1357290" cy="646331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/>
                <a:t>Konkurencija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143636" y="761510"/>
              <a:ext cx="1357290" cy="646331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/>
                <a:t>Tržište/ Okolina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4643470" y="758121"/>
              <a:ext cx="1357290" cy="646331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/>
                <a:t>Materijalni resursi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42844" y="761510"/>
              <a:ext cx="1357322" cy="648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/>
                <a:t>Osoblje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285720" y="1618861"/>
              <a:ext cx="1357323" cy="52237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Nezadovoljstvo plaćom</a:t>
              </a: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285720" y="2261908"/>
              <a:ext cx="1357323" cy="7383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Konflikti između zaposlenika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285720" y="3282843"/>
              <a:ext cx="1357323" cy="6462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200"/>
                <a:t>Česte promjene radnika- znanje, iskustvo</a:t>
              </a:r>
            </a:p>
          </p:txBody>
        </p:sp>
        <p:grpSp>
          <p:nvGrpSpPr>
            <p:cNvPr id="4" name="Group 87"/>
            <p:cNvGrpSpPr>
              <a:grpSpLocks/>
            </p:cNvGrpSpPr>
            <p:nvPr/>
          </p:nvGrpSpPr>
          <p:grpSpPr bwMode="auto">
            <a:xfrm>
              <a:off x="213488" y="1405246"/>
              <a:ext cx="72232" cy="2236938"/>
              <a:chOff x="213488" y="2143910"/>
              <a:chExt cx="72232" cy="2236938"/>
            </a:xfrm>
          </p:grpSpPr>
          <p:cxnSp>
            <p:nvCxnSpPr>
              <p:cNvPr id="89" name="Straight Connector 88"/>
              <p:cNvCxnSpPr/>
              <p:nvPr/>
            </p:nvCxnSpPr>
            <p:spPr>
              <a:xfrm rot="5400000">
                <a:off x="-905096" y="3256204"/>
                <a:ext cx="2232404" cy="635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/>
              <p:cNvCxnSpPr/>
              <p:nvPr/>
            </p:nvCxnSpPr>
            <p:spPr>
              <a:xfrm flipV="1">
                <a:off x="214282" y="2667141"/>
                <a:ext cx="7143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/>
              <p:cNvCxnSpPr/>
              <p:nvPr/>
            </p:nvCxnSpPr>
            <p:spPr>
              <a:xfrm flipV="1">
                <a:off x="214282" y="3380049"/>
                <a:ext cx="7143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/>
              <p:cNvCxnSpPr/>
              <p:nvPr/>
            </p:nvCxnSpPr>
            <p:spPr>
              <a:xfrm flipV="1">
                <a:off x="214282" y="4380344"/>
                <a:ext cx="7143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Group 92"/>
            <p:cNvGrpSpPr>
              <a:grpSpLocks/>
            </p:cNvGrpSpPr>
            <p:nvPr/>
          </p:nvGrpSpPr>
          <p:grpSpPr bwMode="auto">
            <a:xfrm>
              <a:off x="1714480" y="1404452"/>
              <a:ext cx="72232" cy="1642280"/>
              <a:chOff x="1714480" y="2143116"/>
              <a:chExt cx="72232" cy="1642280"/>
            </a:xfrm>
          </p:grpSpPr>
          <p:cxnSp>
            <p:nvCxnSpPr>
              <p:cNvPr id="94" name="Straight Connector 93"/>
              <p:cNvCxnSpPr/>
              <p:nvPr/>
            </p:nvCxnSpPr>
            <p:spPr>
              <a:xfrm rot="5400000">
                <a:off x="905511" y="2952145"/>
                <a:ext cx="1619525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/>
              <p:cNvCxnSpPr/>
              <p:nvPr/>
            </p:nvCxnSpPr>
            <p:spPr>
              <a:xfrm flipV="1">
                <a:off x="1716068" y="2832268"/>
                <a:ext cx="7620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/>
              <p:cNvCxnSpPr/>
              <p:nvPr/>
            </p:nvCxnSpPr>
            <p:spPr>
              <a:xfrm flipV="1">
                <a:off x="1716068" y="3784930"/>
                <a:ext cx="7620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7" name="TextBox 96"/>
            <p:cNvSpPr txBox="1"/>
            <p:nvPr/>
          </p:nvSpPr>
          <p:spPr>
            <a:xfrm>
              <a:off x="1800206" y="1618861"/>
              <a:ext cx="1357323" cy="95425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Nemogućnost  preciznog predviđanja potražnje</a:t>
              </a: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1785919" y="2665201"/>
              <a:ext cx="1357321" cy="7383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Nemogućnost  predviđanja u vremenu</a:t>
              </a:r>
            </a:p>
          </p:txBody>
        </p:sp>
        <p:grpSp>
          <p:nvGrpSpPr>
            <p:cNvPr id="6" name="Group 98"/>
            <p:cNvGrpSpPr>
              <a:grpSpLocks/>
            </p:cNvGrpSpPr>
            <p:nvPr/>
          </p:nvGrpSpPr>
          <p:grpSpPr bwMode="auto">
            <a:xfrm>
              <a:off x="3214678" y="1404452"/>
              <a:ext cx="72232" cy="1642280"/>
              <a:chOff x="3214678" y="2143116"/>
              <a:chExt cx="72232" cy="1642280"/>
            </a:xfrm>
          </p:grpSpPr>
          <p:cxnSp>
            <p:nvCxnSpPr>
              <p:cNvPr id="100" name="Straight Connector 99"/>
              <p:cNvCxnSpPr/>
              <p:nvPr/>
            </p:nvCxnSpPr>
            <p:spPr>
              <a:xfrm rot="5400000">
                <a:off x="2405709" y="2952145"/>
                <a:ext cx="1619525" cy="1587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/>
              <p:cNvCxnSpPr/>
              <p:nvPr/>
            </p:nvCxnSpPr>
            <p:spPr>
              <a:xfrm flipV="1">
                <a:off x="3216265" y="2832268"/>
                <a:ext cx="7620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/>
              <p:nvPr/>
            </p:nvCxnSpPr>
            <p:spPr>
              <a:xfrm flipV="1">
                <a:off x="3216265" y="3784930"/>
                <a:ext cx="7620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3" name="TextBox 102"/>
            <p:cNvSpPr txBox="1"/>
            <p:nvPr/>
          </p:nvSpPr>
          <p:spPr>
            <a:xfrm>
              <a:off x="3300404" y="1690311"/>
              <a:ext cx="1357321" cy="7383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Mala poduzeća u istoj djelatnosti</a:t>
              </a: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3286116" y="2762055"/>
              <a:ext cx="1357323" cy="52237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r>
                <a:rPr lang="hr-HR" sz="1400">
                  <a:solidFill>
                    <a:srgbClr val="FFFFFF"/>
                  </a:solidFill>
                  <a:cs typeface="Arial" charset="0"/>
                </a:rPr>
                <a:t>Velika poduzeća</a:t>
              </a: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4786315" y="1618861"/>
              <a:ext cx="1357321" cy="7383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Strojevi proizvodnje u sezoni</a:t>
              </a: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4787902" y="2452440"/>
              <a:ext cx="1357323" cy="7383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Star kamion za prijevoz robe kupcima</a:t>
              </a:r>
            </a:p>
          </p:txBody>
        </p:sp>
        <p:grpSp>
          <p:nvGrpSpPr>
            <p:cNvPr id="7" name="Group 106"/>
            <p:cNvGrpSpPr>
              <a:grpSpLocks/>
            </p:cNvGrpSpPr>
            <p:nvPr/>
          </p:nvGrpSpPr>
          <p:grpSpPr bwMode="auto">
            <a:xfrm>
              <a:off x="4714876" y="1404452"/>
              <a:ext cx="108000" cy="2232000"/>
              <a:chOff x="4714876" y="2143116"/>
              <a:chExt cx="108000" cy="2232000"/>
            </a:xfrm>
          </p:grpSpPr>
          <p:cxnSp>
            <p:nvCxnSpPr>
              <p:cNvPr id="108" name="Straight Connector 107"/>
              <p:cNvCxnSpPr/>
              <p:nvPr/>
            </p:nvCxnSpPr>
            <p:spPr>
              <a:xfrm rot="5400000">
                <a:off x="3599467" y="3258585"/>
                <a:ext cx="223240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/>
              <p:cNvCxnSpPr/>
              <p:nvPr/>
            </p:nvCxnSpPr>
            <p:spPr>
              <a:xfrm rot="16200000" flipH="1">
                <a:off x="4768851" y="2684614"/>
                <a:ext cx="0" cy="10795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/>
              <p:cNvCxnSpPr/>
              <p:nvPr/>
            </p:nvCxnSpPr>
            <p:spPr>
              <a:xfrm flipV="1">
                <a:off x="4714876" y="3595985"/>
                <a:ext cx="71439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/>
              <p:cNvCxnSpPr/>
              <p:nvPr/>
            </p:nvCxnSpPr>
            <p:spPr>
              <a:xfrm flipV="1">
                <a:off x="4714876" y="4358114"/>
                <a:ext cx="71439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2" name="TextBox 111"/>
            <p:cNvSpPr txBox="1"/>
            <p:nvPr/>
          </p:nvSpPr>
          <p:spPr>
            <a:xfrm>
              <a:off x="4786315" y="3309836"/>
              <a:ext cx="1357321" cy="5239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Veličina skladišta</a:t>
              </a: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6286512" y="1618861"/>
              <a:ext cx="1357323" cy="52237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Kašnjenja u isporuci</a:t>
              </a: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6299212" y="2261908"/>
              <a:ext cx="1357323" cy="30802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Cijene</a:t>
              </a: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6299212" y="2668377"/>
              <a:ext cx="1357323" cy="30802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Inflacija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6299212" y="3119304"/>
              <a:ext cx="1357323" cy="30802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Zakoni</a:t>
              </a:r>
            </a:p>
          </p:txBody>
        </p:sp>
        <p:grpSp>
          <p:nvGrpSpPr>
            <p:cNvPr id="8" name="Group 116"/>
            <p:cNvGrpSpPr>
              <a:grpSpLocks/>
            </p:cNvGrpSpPr>
            <p:nvPr/>
          </p:nvGrpSpPr>
          <p:grpSpPr bwMode="auto">
            <a:xfrm>
              <a:off x="6214280" y="1404452"/>
              <a:ext cx="72232" cy="1908000"/>
              <a:chOff x="6214280" y="2143116"/>
              <a:chExt cx="72232" cy="1908000"/>
            </a:xfrm>
          </p:grpSpPr>
          <p:cxnSp>
            <p:nvCxnSpPr>
              <p:cNvPr id="118" name="Straight Connector 117"/>
              <p:cNvCxnSpPr/>
              <p:nvPr/>
            </p:nvCxnSpPr>
            <p:spPr>
              <a:xfrm rot="5400000">
                <a:off x="5257649" y="3094251"/>
                <a:ext cx="1908499" cy="635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/>
              <p:cNvCxnSpPr/>
              <p:nvPr/>
            </p:nvCxnSpPr>
            <p:spPr>
              <a:xfrm rot="5400000" flipH="1" flipV="1">
                <a:off x="6247618" y="2628245"/>
                <a:ext cx="0" cy="777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/>
              <p:cNvCxnSpPr/>
              <p:nvPr/>
            </p:nvCxnSpPr>
            <p:spPr>
              <a:xfrm flipV="1">
                <a:off x="6215074" y="3143471"/>
                <a:ext cx="7143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/>
              <p:cNvCxnSpPr/>
              <p:nvPr/>
            </p:nvCxnSpPr>
            <p:spPr>
              <a:xfrm flipV="1">
                <a:off x="6215074" y="3595985"/>
                <a:ext cx="7143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/>
              <p:cNvCxnSpPr/>
              <p:nvPr/>
            </p:nvCxnSpPr>
            <p:spPr>
              <a:xfrm flipV="1">
                <a:off x="6215074" y="4046911"/>
                <a:ext cx="7143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TextBox 122"/>
            <p:cNvSpPr txBox="1"/>
            <p:nvPr/>
          </p:nvSpPr>
          <p:spPr>
            <a:xfrm>
              <a:off x="7786711" y="1617274"/>
              <a:ext cx="1214445" cy="30802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Oglašavanje</a:t>
              </a: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7786711" y="2047559"/>
              <a:ext cx="1214445" cy="7383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Nedovoljno informatičke opreme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7786711" y="2976404"/>
              <a:ext cx="1214445" cy="7383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Nepostojanje informacij. sustava</a:t>
              </a:r>
            </a:p>
          </p:txBody>
        </p:sp>
        <p:grpSp>
          <p:nvGrpSpPr>
            <p:cNvPr id="9" name="Group 125"/>
            <p:cNvGrpSpPr>
              <a:grpSpLocks/>
            </p:cNvGrpSpPr>
            <p:nvPr/>
          </p:nvGrpSpPr>
          <p:grpSpPr bwMode="auto">
            <a:xfrm>
              <a:off x="7714478" y="1404452"/>
              <a:ext cx="72232" cy="2236938"/>
              <a:chOff x="7714478" y="2143116"/>
              <a:chExt cx="72232" cy="2236938"/>
            </a:xfrm>
          </p:grpSpPr>
          <p:cxnSp>
            <p:nvCxnSpPr>
              <p:cNvPr id="127" name="Straight Connector 126"/>
              <p:cNvCxnSpPr/>
              <p:nvPr/>
            </p:nvCxnSpPr>
            <p:spPr>
              <a:xfrm rot="5400000">
                <a:off x="6595894" y="3256204"/>
                <a:ext cx="2232404" cy="635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/>
              <p:cNvCxnSpPr/>
              <p:nvPr/>
            </p:nvCxnSpPr>
            <p:spPr>
              <a:xfrm rot="5400000" flipH="1" flipV="1">
                <a:off x="7747816" y="2413896"/>
                <a:ext cx="0" cy="7778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/>
              <p:cNvCxnSpPr/>
              <p:nvPr/>
            </p:nvCxnSpPr>
            <p:spPr>
              <a:xfrm flipV="1">
                <a:off x="7715272" y="3380048"/>
                <a:ext cx="71439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/>
              <p:cNvCxnSpPr/>
              <p:nvPr/>
            </p:nvCxnSpPr>
            <p:spPr>
              <a:xfrm flipV="1">
                <a:off x="7715272" y="4380343"/>
                <a:ext cx="71439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mtClean="0">
                <a:solidFill>
                  <a:schemeClr val="accent1"/>
                </a:solidFill>
              </a:rPr>
              <a:t>Dekompozicijski dijagram problema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 0.224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1"/>
          <p:cNvGrpSpPr>
            <a:grpSpLocks/>
          </p:cNvGrpSpPr>
          <p:nvPr/>
        </p:nvGrpSpPr>
        <p:grpSpPr bwMode="auto">
          <a:xfrm>
            <a:off x="142875" y="1522413"/>
            <a:ext cx="8858250" cy="3930650"/>
            <a:chOff x="142844" y="-664"/>
            <a:chExt cx="8858312" cy="3929730"/>
          </a:xfrm>
        </p:grpSpPr>
        <p:sp>
          <p:nvSpPr>
            <p:cNvPr id="68" name="TextBox 67"/>
            <p:cNvSpPr txBox="1"/>
            <p:nvPr/>
          </p:nvSpPr>
          <p:spPr>
            <a:xfrm>
              <a:off x="7643834" y="749368"/>
              <a:ext cx="1357200" cy="648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/>
                <a:t>Ostali</a:t>
              </a:r>
            </a:p>
          </p:txBody>
        </p:sp>
        <p:grpSp>
          <p:nvGrpSpPr>
            <p:cNvPr id="3" name="Group 68"/>
            <p:cNvGrpSpPr>
              <a:grpSpLocks/>
            </p:cNvGrpSpPr>
            <p:nvPr/>
          </p:nvGrpSpPr>
          <p:grpSpPr bwMode="auto">
            <a:xfrm>
              <a:off x="785786" y="401510"/>
              <a:ext cx="7572428" cy="360000"/>
              <a:chOff x="500034" y="3286124"/>
              <a:chExt cx="7572428" cy="360000"/>
            </a:xfrm>
          </p:grpSpPr>
          <p:cxnSp>
            <p:nvCxnSpPr>
              <p:cNvPr id="70" name="Straight Connector 69"/>
              <p:cNvCxnSpPr/>
              <p:nvPr/>
            </p:nvCxnSpPr>
            <p:spPr>
              <a:xfrm>
                <a:off x="500034" y="3463252"/>
                <a:ext cx="7559728" cy="317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>
              <a:xfrm rot="5400000">
                <a:off x="410361" y="3556099"/>
                <a:ext cx="17934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 rot="5400000">
                <a:off x="1981997" y="3556099"/>
                <a:ext cx="17934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3482194" y="3556099"/>
                <a:ext cx="17934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7982789" y="3556099"/>
                <a:ext cx="17934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6482590" y="3556099"/>
                <a:ext cx="17934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4982393" y="3556099"/>
                <a:ext cx="17934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 rot="5400000">
                <a:off x="4267219" y="3375960"/>
                <a:ext cx="18093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9" name="TextBox 78"/>
            <p:cNvSpPr txBox="1"/>
            <p:nvPr/>
          </p:nvSpPr>
          <p:spPr>
            <a:xfrm>
              <a:off x="3643307" y="-664"/>
              <a:ext cx="1863738" cy="36980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dirty="0" smtClean="0"/>
                <a:t>XYZ</a:t>
              </a:r>
              <a:endParaRPr lang="hr-HR" dirty="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643074" y="758121"/>
              <a:ext cx="1357290" cy="646331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/>
                <a:t>Sezonski utjecaj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3143272" y="758121"/>
              <a:ext cx="1357290" cy="646331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/>
                <a:t>Konkurencija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143636" y="761510"/>
              <a:ext cx="1357290" cy="646331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/>
                <a:t>Tržište/ Okolina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4643470" y="758121"/>
              <a:ext cx="1357290" cy="646331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/>
                <a:t>Materijalni resursi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42844" y="761510"/>
              <a:ext cx="1357322" cy="648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/>
                <a:t>Osoblje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285720" y="1618207"/>
              <a:ext cx="1357323" cy="523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Nezadovoljstvo plaćom</a:t>
              </a: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285720" y="2260994"/>
              <a:ext cx="1357323" cy="73960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Konflikti između zaposlenika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285720" y="3283104"/>
              <a:ext cx="1357323" cy="64596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200"/>
                <a:t>Česte promjene radnika- znanje, iskustvo</a:t>
              </a:r>
            </a:p>
          </p:txBody>
        </p:sp>
        <p:grpSp>
          <p:nvGrpSpPr>
            <p:cNvPr id="4" name="Group 87"/>
            <p:cNvGrpSpPr>
              <a:grpSpLocks/>
            </p:cNvGrpSpPr>
            <p:nvPr/>
          </p:nvGrpSpPr>
          <p:grpSpPr bwMode="auto">
            <a:xfrm>
              <a:off x="213488" y="1405246"/>
              <a:ext cx="72232" cy="2236938"/>
              <a:chOff x="213488" y="2143910"/>
              <a:chExt cx="72232" cy="2236938"/>
            </a:xfrm>
          </p:grpSpPr>
          <p:cxnSp>
            <p:nvCxnSpPr>
              <p:cNvPr id="89" name="Straight Connector 88"/>
              <p:cNvCxnSpPr/>
              <p:nvPr/>
            </p:nvCxnSpPr>
            <p:spPr>
              <a:xfrm rot="5400000">
                <a:off x="-904645" y="3256773"/>
                <a:ext cx="2231502" cy="635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/>
              <p:cNvCxnSpPr/>
              <p:nvPr/>
            </p:nvCxnSpPr>
            <p:spPr>
              <a:xfrm flipV="1">
                <a:off x="214282" y="2667948"/>
                <a:ext cx="7143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/>
              <p:cNvCxnSpPr/>
              <p:nvPr/>
            </p:nvCxnSpPr>
            <p:spPr>
              <a:xfrm flipV="1">
                <a:off x="214282" y="3380568"/>
                <a:ext cx="7143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/>
              <p:cNvCxnSpPr/>
              <p:nvPr/>
            </p:nvCxnSpPr>
            <p:spPr>
              <a:xfrm flipV="1">
                <a:off x="214282" y="4380459"/>
                <a:ext cx="7143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Group 92"/>
            <p:cNvGrpSpPr>
              <a:grpSpLocks/>
            </p:cNvGrpSpPr>
            <p:nvPr/>
          </p:nvGrpSpPr>
          <p:grpSpPr bwMode="auto">
            <a:xfrm>
              <a:off x="1714480" y="1404452"/>
              <a:ext cx="72232" cy="1642280"/>
              <a:chOff x="1714480" y="2143116"/>
              <a:chExt cx="72232" cy="1642280"/>
            </a:xfrm>
          </p:grpSpPr>
          <p:cxnSp>
            <p:nvCxnSpPr>
              <p:cNvPr id="94" name="Straight Connector 93"/>
              <p:cNvCxnSpPr/>
              <p:nvPr/>
            </p:nvCxnSpPr>
            <p:spPr>
              <a:xfrm rot="5400000">
                <a:off x="905044" y="2952044"/>
                <a:ext cx="1620459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/>
              <p:cNvCxnSpPr/>
              <p:nvPr/>
            </p:nvCxnSpPr>
            <p:spPr>
              <a:xfrm flipV="1">
                <a:off x="1716068" y="2833010"/>
                <a:ext cx="7620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/>
              <p:cNvCxnSpPr/>
              <p:nvPr/>
            </p:nvCxnSpPr>
            <p:spPr>
              <a:xfrm flipV="1">
                <a:off x="1716068" y="3785287"/>
                <a:ext cx="7620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7" name="TextBox 96"/>
            <p:cNvSpPr txBox="1"/>
            <p:nvPr/>
          </p:nvSpPr>
          <p:spPr>
            <a:xfrm>
              <a:off x="1800206" y="1618207"/>
              <a:ext cx="1357323" cy="95545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Nemogućnost  preciznog predviđanja potražnje</a:t>
              </a: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1785919" y="2665712"/>
              <a:ext cx="1357321" cy="73801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Nemogućnost  predviđanja u vremenu</a:t>
              </a:r>
            </a:p>
          </p:txBody>
        </p:sp>
        <p:grpSp>
          <p:nvGrpSpPr>
            <p:cNvPr id="6" name="Group 98"/>
            <p:cNvGrpSpPr>
              <a:grpSpLocks/>
            </p:cNvGrpSpPr>
            <p:nvPr/>
          </p:nvGrpSpPr>
          <p:grpSpPr bwMode="auto">
            <a:xfrm>
              <a:off x="3214678" y="1404452"/>
              <a:ext cx="72232" cy="1642280"/>
              <a:chOff x="3214678" y="2143116"/>
              <a:chExt cx="72232" cy="1642280"/>
            </a:xfrm>
          </p:grpSpPr>
          <p:cxnSp>
            <p:nvCxnSpPr>
              <p:cNvPr id="100" name="Straight Connector 99"/>
              <p:cNvCxnSpPr/>
              <p:nvPr/>
            </p:nvCxnSpPr>
            <p:spPr>
              <a:xfrm rot="5400000">
                <a:off x="2405242" y="2952044"/>
                <a:ext cx="1620459" cy="1587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/>
              <p:cNvCxnSpPr/>
              <p:nvPr/>
            </p:nvCxnSpPr>
            <p:spPr>
              <a:xfrm flipV="1">
                <a:off x="3216265" y="2833010"/>
                <a:ext cx="7620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/>
              <p:nvPr/>
            </p:nvCxnSpPr>
            <p:spPr>
              <a:xfrm flipV="1">
                <a:off x="3216265" y="3785287"/>
                <a:ext cx="7620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3" name="TextBox 102"/>
            <p:cNvSpPr txBox="1"/>
            <p:nvPr/>
          </p:nvSpPr>
          <p:spPr>
            <a:xfrm>
              <a:off x="3300404" y="1689627"/>
              <a:ext cx="1357321" cy="73960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Mala poduzeća u istoj djelatnosti</a:t>
              </a: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3286116" y="2762526"/>
              <a:ext cx="1357323" cy="52216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r>
                <a:rPr lang="hr-HR" sz="1400">
                  <a:solidFill>
                    <a:srgbClr val="FFFFFF"/>
                  </a:solidFill>
                  <a:cs typeface="Arial" charset="0"/>
                </a:rPr>
                <a:t>Velika poduzeća</a:t>
              </a: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4786315" y="1618207"/>
              <a:ext cx="1357321" cy="73960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“Strojevi” proizvodnje u sezoni</a:t>
              </a: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4787902" y="2451449"/>
              <a:ext cx="1357323" cy="73960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Star kamion za prijevoz robe kupcima</a:t>
              </a:r>
            </a:p>
          </p:txBody>
        </p:sp>
        <p:grpSp>
          <p:nvGrpSpPr>
            <p:cNvPr id="7" name="Group 106"/>
            <p:cNvGrpSpPr>
              <a:grpSpLocks/>
            </p:cNvGrpSpPr>
            <p:nvPr/>
          </p:nvGrpSpPr>
          <p:grpSpPr bwMode="auto">
            <a:xfrm>
              <a:off x="4714876" y="1404452"/>
              <a:ext cx="108000" cy="2232000"/>
              <a:chOff x="4714876" y="2143116"/>
              <a:chExt cx="108000" cy="2232000"/>
            </a:xfrm>
          </p:grpSpPr>
          <p:cxnSp>
            <p:nvCxnSpPr>
              <p:cNvPr id="108" name="Straight Connector 107"/>
              <p:cNvCxnSpPr/>
              <p:nvPr/>
            </p:nvCxnSpPr>
            <p:spPr>
              <a:xfrm rot="5400000">
                <a:off x="3599125" y="3258359"/>
                <a:ext cx="2233090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/>
              <p:cNvCxnSpPr/>
              <p:nvPr/>
            </p:nvCxnSpPr>
            <p:spPr>
              <a:xfrm rot="16200000" flipH="1">
                <a:off x="4768851" y="2685393"/>
                <a:ext cx="0" cy="10795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/>
              <p:cNvCxnSpPr/>
              <p:nvPr/>
            </p:nvCxnSpPr>
            <p:spPr>
              <a:xfrm flipV="1">
                <a:off x="4714876" y="3594831"/>
                <a:ext cx="71439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/>
              <p:cNvCxnSpPr/>
              <p:nvPr/>
            </p:nvCxnSpPr>
            <p:spPr>
              <a:xfrm flipV="1">
                <a:off x="4714876" y="4358239"/>
                <a:ext cx="71439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2" name="TextBox 111"/>
            <p:cNvSpPr txBox="1"/>
            <p:nvPr/>
          </p:nvSpPr>
          <p:spPr>
            <a:xfrm>
              <a:off x="4786315" y="3310086"/>
              <a:ext cx="1357321" cy="523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Veličina skladišta</a:t>
              </a: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6286512" y="1618207"/>
              <a:ext cx="1357323" cy="523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Kašnjenja u isporuci</a:t>
              </a: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6299212" y="2260994"/>
              <a:ext cx="1357323" cy="30790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Cijene</a:t>
              </a: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6299212" y="2668886"/>
              <a:ext cx="1357323" cy="30790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Inflacija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6299212" y="3119630"/>
              <a:ext cx="1357323" cy="30790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Zakoni</a:t>
              </a:r>
            </a:p>
          </p:txBody>
        </p:sp>
        <p:grpSp>
          <p:nvGrpSpPr>
            <p:cNvPr id="8" name="Group 116"/>
            <p:cNvGrpSpPr>
              <a:grpSpLocks/>
            </p:cNvGrpSpPr>
            <p:nvPr/>
          </p:nvGrpSpPr>
          <p:grpSpPr bwMode="auto">
            <a:xfrm>
              <a:off x="6214280" y="1404452"/>
              <a:ext cx="72232" cy="1908000"/>
              <a:chOff x="6214280" y="2143116"/>
              <a:chExt cx="72232" cy="1908000"/>
            </a:xfrm>
          </p:grpSpPr>
          <p:cxnSp>
            <p:nvCxnSpPr>
              <p:cNvPr id="118" name="Straight Connector 117"/>
              <p:cNvCxnSpPr/>
              <p:nvPr/>
            </p:nvCxnSpPr>
            <p:spPr>
              <a:xfrm rot="5400000">
                <a:off x="5258034" y="3093298"/>
                <a:ext cx="1907728" cy="635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/>
              <p:cNvCxnSpPr/>
              <p:nvPr/>
            </p:nvCxnSpPr>
            <p:spPr>
              <a:xfrm rot="5400000" flipH="1" flipV="1">
                <a:off x="6247618" y="2627466"/>
                <a:ext cx="0" cy="777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/>
              <p:cNvCxnSpPr/>
              <p:nvPr/>
            </p:nvCxnSpPr>
            <p:spPr>
              <a:xfrm flipV="1">
                <a:off x="6215074" y="3142499"/>
                <a:ext cx="7143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/>
              <p:cNvCxnSpPr/>
              <p:nvPr/>
            </p:nvCxnSpPr>
            <p:spPr>
              <a:xfrm flipV="1">
                <a:off x="6215074" y="3594831"/>
                <a:ext cx="7143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/>
              <p:cNvCxnSpPr/>
              <p:nvPr/>
            </p:nvCxnSpPr>
            <p:spPr>
              <a:xfrm flipV="1">
                <a:off x="6215074" y="4045575"/>
                <a:ext cx="7143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TextBox 122"/>
            <p:cNvSpPr txBox="1"/>
            <p:nvPr/>
          </p:nvSpPr>
          <p:spPr>
            <a:xfrm>
              <a:off x="7786711" y="1618207"/>
              <a:ext cx="1214445" cy="30790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Oglašavanje</a:t>
              </a: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7786711" y="2046732"/>
              <a:ext cx="1214445" cy="73960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Negovoljno informatičke opreme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7786711" y="2976789"/>
              <a:ext cx="1214445" cy="73801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hr-HR" sz="1400"/>
                <a:t>Nepostojanje informacij. sustava</a:t>
              </a:r>
            </a:p>
          </p:txBody>
        </p:sp>
        <p:grpSp>
          <p:nvGrpSpPr>
            <p:cNvPr id="9" name="Group 125"/>
            <p:cNvGrpSpPr>
              <a:grpSpLocks/>
            </p:cNvGrpSpPr>
            <p:nvPr/>
          </p:nvGrpSpPr>
          <p:grpSpPr bwMode="auto">
            <a:xfrm>
              <a:off x="7714478" y="1404452"/>
              <a:ext cx="72232" cy="2236938"/>
              <a:chOff x="7714478" y="2143116"/>
              <a:chExt cx="72232" cy="2236938"/>
            </a:xfrm>
          </p:grpSpPr>
          <p:cxnSp>
            <p:nvCxnSpPr>
              <p:cNvPr id="127" name="Straight Connector 126"/>
              <p:cNvCxnSpPr/>
              <p:nvPr/>
            </p:nvCxnSpPr>
            <p:spPr>
              <a:xfrm rot="5400000">
                <a:off x="6595552" y="3255979"/>
                <a:ext cx="2233090" cy="635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/>
              <p:cNvCxnSpPr/>
              <p:nvPr/>
            </p:nvCxnSpPr>
            <p:spPr>
              <a:xfrm rot="5400000" flipH="1" flipV="1">
                <a:off x="7747816" y="2413204"/>
                <a:ext cx="0" cy="7778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/>
              <p:cNvCxnSpPr/>
              <p:nvPr/>
            </p:nvCxnSpPr>
            <p:spPr>
              <a:xfrm flipV="1">
                <a:off x="7715272" y="3380568"/>
                <a:ext cx="71439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/>
              <p:cNvCxnSpPr/>
              <p:nvPr/>
            </p:nvCxnSpPr>
            <p:spPr>
              <a:xfrm flipV="1">
                <a:off x="7715272" y="4380459"/>
                <a:ext cx="71439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mtClean="0">
                <a:solidFill>
                  <a:schemeClr val="accent1"/>
                </a:solidFill>
              </a:rPr>
              <a:t>Dekompozicijski dijagram problema</a:t>
            </a:r>
          </a:p>
        </p:txBody>
      </p:sp>
      <p:sp>
        <p:nvSpPr>
          <p:cNvPr id="66" name="Rectangle 65"/>
          <p:cNvSpPr/>
          <p:nvPr/>
        </p:nvSpPr>
        <p:spPr>
          <a:xfrm>
            <a:off x="0" y="2928938"/>
            <a:ext cx="9144000" cy="2643187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hr-HR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285750" y="3143250"/>
            <a:ext cx="1357313" cy="523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Javne pohvale za rad 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85750" y="3786188"/>
            <a:ext cx="1357313" cy="7381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Plaćanje prekovremenih sati (20%)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3286125" y="3214688"/>
            <a:ext cx="1357313" cy="7381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Vikend akcije  i popusti na količinu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7786688" y="3143250"/>
            <a:ext cx="1214437" cy="3079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Marketing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7786688" y="3571875"/>
            <a:ext cx="1214437" cy="7381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Nabaviti dodatnu opremu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7786688" y="4476750"/>
            <a:ext cx="1214437" cy="7381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Izgraditi informacijski sustav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6286500" y="3119438"/>
            <a:ext cx="1357313" cy="523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Ugovori s nabavljačima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4786313" y="3143250"/>
            <a:ext cx="1357312" cy="7381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Novi strojevi za proizvodnju reorganizacija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4786313" y="4833938"/>
            <a:ext cx="1357312" cy="523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Dograditi skladište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4786313" y="3976688"/>
            <a:ext cx="1357312" cy="7381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Nabaviti novi kamion za transport</a:t>
            </a:r>
          </a:p>
        </p:txBody>
      </p:sp>
      <p:sp>
        <p:nvSpPr>
          <p:cNvPr id="78" name="Title 1"/>
          <p:cNvSpPr txBox="1">
            <a:spLocks/>
          </p:cNvSpPr>
          <p:nvPr/>
        </p:nvSpPr>
        <p:spPr>
          <a:xfrm>
            <a:off x="285750" y="214313"/>
            <a:ext cx="8534400" cy="758825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hr-HR" sz="330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Kako riješiti probleme? ... ciljevi</a:t>
            </a:r>
            <a:endParaRPr lang="hr-HR" sz="33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8" name="TextBox 87"/>
          <p:cNvSpPr txBox="1">
            <a:spLocks noChangeArrowheads="1"/>
          </p:cNvSpPr>
          <p:nvPr/>
        </p:nvSpPr>
        <p:spPr bwMode="auto">
          <a:xfrm>
            <a:off x="714375" y="5715000"/>
            <a:ext cx="7858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>
                <a:latin typeface="Georgia" pitchFamily="18" charset="0"/>
              </a:rPr>
              <a:t>Javne pohvale za marljiv  rad; pregovaranje u pridobijanju kupaca kao motiv za sve zaposlenike uz financijsku motivaciju</a:t>
            </a:r>
          </a:p>
        </p:txBody>
      </p:sp>
      <p:sp>
        <p:nvSpPr>
          <p:cNvPr id="99" name="TextBox 98"/>
          <p:cNvSpPr txBox="1">
            <a:spLocks noChangeArrowheads="1"/>
          </p:cNvSpPr>
          <p:nvPr/>
        </p:nvSpPr>
        <p:spPr bwMode="auto">
          <a:xfrm>
            <a:off x="714375" y="5715000"/>
            <a:ext cx="7858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>
                <a:latin typeface="Georgia" pitchFamily="18" charset="0"/>
              </a:rPr>
              <a:t>Ukoliko se javi potreba za prekovremenim radom, prikladno plaćanje prekovremenih sati od 20% ... Motiv za učenje i boljiangažman u radu</a:t>
            </a:r>
          </a:p>
        </p:txBody>
      </p:sp>
      <p:sp>
        <p:nvSpPr>
          <p:cNvPr id="126" name="TextBox 125"/>
          <p:cNvSpPr txBox="1">
            <a:spLocks noChangeArrowheads="1"/>
          </p:cNvSpPr>
          <p:nvPr/>
        </p:nvSpPr>
        <p:spPr bwMode="auto">
          <a:xfrm>
            <a:off x="714375" y="5715000"/>
            <a:ext cx="7858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>
                <a:latin typeface="Georgia" pitchFamily="18" charset="0"/>
              </a:rPr>
              <a:t>Sezonske akcije: vikend, tjedne... – npr. Tjedni gradnje s Mardex-maxom: 10% niže cijene za odabrane proizvode + popusti za gotovinsko plaćanje</a:t>
            </a:r>
          </a:p>
        </p:txBody>
      </p:sp>
      <p:sp>
        <p:nvSpPr>
          <p:cNvPr id="140" name="TextBox 139"/>
          <p:cNvSpPr txBox="1">
            <a:spLocks noChangeArrowheads="1"/>
          </p:cNvSpPr>
          <p:nvPr/>
        </p:nvSpPr>
        <p:spPr bwMode="auto">
          <a:xfrm>
            <a:off x="714375" y="5715000"/>
            <a:ext cx="7858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>
                <a:latin typeface="Georgia" pitchFamily="18" charset="0"/>
              </a:rPr>
              <a:t>Kupnja dodatnih strojeva i alata potrebnih proizvodnji da se djelotvornost proizvodnje poveća za 30%</a:t>
            </a:r>
          </a:p>
        </p:txBody>
      </p:sp>
      <p:sp>
        <p:nvSpPr>
          <p:cNvPr id="141" name="TextBox 140"/>
          <p:cNvSpPr txBox="1">
            <a:spLocks noChangeArrowheads="1"/>
          </p:cNvSpPr>
          <p:nvPr/>
        </p:nvSpPr>
        <p:spPr bwMode="auto">
          <a:xfrm>
            <a:off x="714375" y="5715000"/>
            <a:ext cx="7858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>
                <a:latin typeface="Georgia" pitchFamily="18" charset="0"/>
              </a:rPr>
              <a:t>Novi kamion: MAN 8.153 (E1) ... </a:t>
            </a:r>
          </a:p>
        </p:txBody>
      </p:sp>
      <p:sp>
        <p:nvSpPr>
          <p:cNvPr id="142" name="TextBox 141"/>
          <p:cNvSpPr txBox="1">
            <a:spLocks noChangeArrowheads="1"/>
          </p:cNvSpPr>
          <p:nvPr/>
        </p:nvSpPr>
        <p:spPr bwMode="auto">
          <a:xfrm>
            <a:off x="857250" y="5715000"/>
            <a:ext cx="7858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>
                <a:latin typeface="Georgia" pitchFamily="18" charset="0"/>
              </a:rPr>
              <a:t>Proširiti površinu skladišta (dobradnja 20x20)...uz povećanje proizvodnje ... eliminiranje   potražnje koja se ne može zadovoljiti</a:t>
            </a:r>
          </a:p>
        </p:txBody>
      </p:sp>
      <p:sp>
        <p:nvSpPr>
          <p:cNvPr id="143" name="TextBox 142"/>
          <p:cNvSpPr txBox="1">
            <a:spLocks noChangeArrowheads="1"/>
          </p:cNvSpPr>
          <p:nvPr/>
        </p:nvSpPr>
        <p:spPr bwMode="auto">
          <a:xfrm>
            <a:off x="714375" y="5715000"/>
            <a:ext cx="7858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>
                <a:latin typeface="Georgia" pitchFamily="18" charset="0"/>
              </a:rPr>
              <a:t>Uložiti 10.000 kn u promotivne aktivnosti ... Oglašavanje na radiju (VŽ, MAX,VTV, letci...)</a:t>
            </a:r>
          </a:p>
        </p:txBody>
      </p:sp>
      <p:sp>
        <p:nvSpPr>
          <p:cNvPr id="144" name="TextBox 143"/>
          <p:cNvSpPr txBox="1">
            <a:spLocks noChangeArrowheads="1"/>
          </p:cNvSpPr>
          <p:nvPr/>
        </p:nvSpPr>
        <p:spPr bwMode="auto">
          <a:xfrm>
            <a:off x="714375" y="5711825"/>
            <a:ext cx="7858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>
                <a:latin typeface="Georgia" pitchFamily="18" charset="0"/>
              </a:rPr>
              <a:t>Nabavljanje dodatne informatičke opreme: računala, laserski pisač da se poslovi odijele barem po funkcijama...*</a:t>
            </a:r>
          </a:p>
        </p:txBody>
      </p:sp>
      <p:sp>
        <p:nvSpPr>
          <p:cNvPr id="145" name="TextBox 144"/>
          <p:cNvSpPr txBox="1">
            <a:spLocks noChangeArrowheads="1"/>
          </p:cNvSpPr>
          <p:nvPr/>
        </p:nvSpPr>
        <p:spPr bwMode="auto">
          <a:xfrm>
            <a:off x="714375" y="5715000"/>
            <a:ext cx="7858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>
                <a:latin typeface="Georgia" pitchFamily="18" charset="0"/>
              </a:rPr>
              <a:t>Izgradnja informacijskog sustava s ciljem kvalitetnije obrade informacija, pravovremenog obavješćivanje, dugoročno: uštede, smanjenje troškova tel.</a:t>
            </a:r>
          </a:p>
        </p:txBody>
      </p:sp>
      <p:sp>
        <p:nvSpPr>
          <p:cNvPr id="146" name="TextBox 145"/>
          <p:cNvSpPr txBox="1">
            <a:spLocks noChangeArrowheads="1"/>
          </p:cNvSpPr>
          <p:nvPr/>
        </p:nvSpPr>
        <p:spPr bwMode="auto">
          <a:xfrm>
            <a:off x="714375" y="5719763"/>
            <a:ext cx="7858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>
                <a:latin typeface="Georgia" pitchFamily="18" charset="0"/>
              </a:rPr>
              <a:t>Potpisivanje ugovora o nabavi uz klauzule o točnom vremenu isporuke, odgovornosti dobavljača u slučaju kašnjenja, dugoročnom određivanju cijena materijala ... Smanjenje kašnjenja prema kupcima na 0.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66" grpId="0" animBg="1"/>
      <p:bldP spid="107" grpId="0" animBg="1"/>
      <p:bldP spid="117" grpId="0" animBg="1"/>
      <p:bldP spid="131" grpId="0" animBg="1"/>
      <p:bldP spid="132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78" grpId="0"/>
      <p:bldP spid="88" grpId="0"/>
      <p:bldP spid="88" grpId="1"/>
      <p:bldP spid="99" grpId="0"/>
      <p:bldP spid="99" grpId="1"/>
      <p:bldP spid="126" grpId="0"/>
      <p:bldP spid="126" grpId="1"/>
      <p:bldP spid="140" grpId="0"/>
      <p:bldP spid="140" grpId="1"/>
      <p:bldP spid="141" grpId="0"/>
      <p:bldP spid="141" grpId="1"/>
      <p:bldP spid="142" grpId="0"/>
      <p:bldP spid="142" grpId="1"/>
      <p:bldP spid="143" grpId="0"/>
      <p:bldP spid="144" grpId="0"/>
      <p:bldP spid="144" grpId="1"/>
      <p:bldP spid="145" grpId="0"/>
      <p:bldP spid="14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mtClean="0">
                <a:solidFill>
                  <a:srgbClr val="C00000"/>
                </a:solidFill>
              </a:rPr>
              <a:t>Dekompozicijski dijagram ciljeva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57313" y="1285875"/>
            <a:ext cx="2786062" cy="3698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/>
              <a:t>Povećati profit za 15%</a:t>
            </a:r>
          </a:p>
        </p:txBody>
      </p:sp>
      <p:cxnSp>
        <p:nvCxnSpPr>
          <p:cNvPr id="18" name="Straight Connector 17"/>
          <p:cNvCxnSpPr/>
          <p:nvPr/>
        </p:nvCxnSpPr>
        <p:spPr>
          <a:xfrm rot="5400000">
            <a:off x="648494" y="3064669"/>
            <a:ext cx="2844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071688" y="2000250"/>
            <a:ext cx="9715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5400000">
            <a:off x="2671763" y="3114675"/>
            <a:ext cx="1944688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643313" y="2428875"/>
            <a:ext cx="28575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643313" y="2998788"/>
            <a:ext cx="1908175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3643313" y="3500438"/>
            <a:ext cx="28575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643313" y="4070350"/>
            <a:ext cx="135731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2071688" y="4500563"/>
            <a:ext cx="9715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5400000">
            <a:off x="-2182019" y="3967957"/>
            <a:ext cx="550862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endCxn id="14" idx="1"/>
          </p:cNvCxnSpPr>
          <p:nvPr/>
        </p:nvCxnSpPr>
        <p:spPr>
          <a:xfrm flipV="1">
            <a:off x="571500" y="1470025"/>
            <a:ext cx="7858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14313" y="714375"/>
            <a:ext cx="200025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2400" dirty="0" smtClean="0"/>
              <a:t>XYZ</a:t>
            </a:r>
            <a:endParaRPr lang="hr-HR" sz="2400" dirty="0"/>
          </a:p>
        </p:txBody>
      </p:sp>
      <p:cxnSp>
        <p:nvCxnSpPr>
          <p:cNvPr id="34" name="Straight Connector 33"/>
          <p:cNvCxnSpPr/>
          <p:nvPr/>
        </p:nvCxnSpPr>
        <p:spPr>
          <a:xfrm flipV="1">
            <a:off x="571500" y="5929313"/>
            <a:ext cx="7858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571500" y="6715125"/>
            <a:ext cx="7858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571500" y="6357938"/>
            <a:ext cx="20875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5400000">
            <a:off x="3020219" y="5295106"/>
            <a:ext cx="1295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3676650" y="5000625"/>
            <a:ext cx="252413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671888" y="5429250"/>
            <a:ext cx="118745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3676650" y="5927725"/>
            <a:ext cx="252413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85750" y="3143250"/>
            <a:ext cx="1357313" cy="523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Javne pohvale za rad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3786188"/>
            <a:ext cx="1357313" cy="7381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Plaćanje prekovremenih sati (20%)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86125" y="3214688"/>
            <a:ext cx="1357313" cy="7381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Vikend akcije  i popusti na količinu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86688" y="3143250"/>
            <a:ext cx="1214437" cy="3079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Marketing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86688" y="3571875"/>
            <a:ext cx="1214437" cy="7381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Nabaviti dodatnu opremu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86688" y="4476750"/>
            <a:ext cx="1214437" cy="7381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Izgraditi informacijski sustav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86500" y="3119438"/>
            <a:ext cx="1357313" cy="523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Ugovori s nabavljačima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86313" y="3143250"/>
            <a:ext cx="1357312" cy="7381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Novi strojevi za proizvodnju reorganizacija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86313" y="4833938"/>
            <a:ext cx="1357312" cy="523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Dograditi skladište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86313" y="3976688"/>
            <a:ext cx="1357312" cy="7381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1400"/>
              <a:t>Nabaviti novi kamion za transport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71813" y="4286250"/>
            <a:ext cx="3643312" cy="3698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/>
              <a:t>Prepozn. i napraviti “jeftine” akt.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71813" y="1773238"/>
            <a:ext cx="3429000" cy="3698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/>
              <a:t>Dobro iskoristiti postojeći profit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96296E-6 L -0.08976 -0.13797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96296E-6 L 0.56788 -0.1794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" y="-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93 L -0.41788 -0.06412 " pathEditMode="relative" ptsTypes="AA">
                                      <p:cBhvr>
                                        <p:cTn id="5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96296E-6 L -0.30764 0.1136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" y="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22222E-6 L 0.39462 0.23449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" y="1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0"/>
                            </p:stCondLst>
                            <p:childTnLst>
                              <p:par>
                                <p:cTn id="6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4444E-6 L -0.16719 0.30092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" y="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2000"/>
                            </p:stCondLst>
                            <p:childTnLst>
                              <p:par>
                                <p:cTn id="6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7037E-6 L 0.0743 0.34514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" y="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000"/>
                            </p:stCondLst>
                            <p:childTnLst>
                              <p:par>
                                <p:cTn id="6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8.88889E-6 L -0.23612 0.30464 " pathEditMode="relative" ptsTypes="AA">
                                      <p:cBhvr>
                                        <p:cTn id="7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6000"/>
                            </p:stCondLst>
                            <p:childTnLst>
                              <p:par>
                                <p:cTn id="7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44444E-6 L -0.39375 0.20833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1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8000"/>
                            </p:stCondLst>
                            <p:childTnLst>
                              <p:par>
                                <p:cTn id="7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48148E-6 L -0.7092 0.15046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" y="75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8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59259E-6 L 0.14202 -0.02963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-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 animBg="1"/>
      <p:bldP spid="19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642918"/>
            <a:ext cx="8534400" cy="344634"/>
          </a:xfrm>
        </p:spPr>
        <p:txBody>
          <a:bodyPr>
            <a:noAutofit/>
          </a:bodyPr>
          <a:lstStyle/>
          <a:p>
            <a:r>
              <a:rPr lang="hr-HR" sz="2400" dirty="0" smtClean="0"/>
              <a:t>Dekompozicijski dijagram poslovnih funkcija i procesa</a:t>
            </a:r>
            <a:endParaRPr lang="hr-HR" sz="2400" dirty="0"/>
          </a:p>
        </p:txBody>
      </p:sp>
      <p:grpSp>
        <p:nvGrpSpPr>
          <p:cNvPr id="3" name="Group 68"/>
          <p:cNvGrpSpPr/>
          <p:nvPr/>
        </p:nvGrpSpPr>
        <p:grpSpPr>
          <a:xfrm>
            <a:off x="1428728" y="1928802"/>
            <a:ext cx="6084000" cy="404984"/>
            <a:chOff x="500034" y="3241140"/>
            <a:chExt cx="6084000" cy="404984"/>
          </a:xfrm>
        </p:grpSpPr>
        <p:cxnSp>
          <p:nvCxnSpPr>
            <p:cNvPr id="60" name="Straight Connector 59"/>
            <p:cNvCxnSpPr/>
            <p:nvPr/>
          </p:nvCxnSpPr>
          <p:spPr>
            <a:xfrm>
              <a:off x="500034" y="3464536"/>
              <a:ext cx="60840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410034" y="3556124"/>
              <a:ext cx="180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981670" y="3556124"/>
              <a:ext cx="180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3481868" y="3556124"/>
              <a:ext cx="180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6482264" y="3556124"/>
              <a:ext cx="180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5400000">
              <a:off x="4982066" y="3556124"/>
              <a:ext cx="180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3463836" y="3349140"/>
              <a:ext cx="216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3643274" y="1571612"/>
            <a:ext cx="1863570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r-HR" dirty="0" smtClean="0"/>
              <a:t>XYZ</a:t>
            </a:r>
            <a:endParaRPr lang="hr-HR" dirty="0"/>
          </a:p>
        </p:txBody>
      </p:sp>
      <p:sp>
        <p:nvSpPr>
          <p:cNvPr id="9" name="TextBox 8"/>
          <p:cNvSpPr txBox="1"/>
          <p:nvPr/>
        </p:nvSpPr>
        <p:spPr>
          <a:xfrm>
            <a:off x="2286016" y="2330397"/>
            <a:ext cx="1357290" cy="63094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r-HR" dirty="0" smtClean="0"/>
              <a:t>2. </a:t>
            </a:r>
            <a:r>
              <a:rPr lang="hr-HR" sz="1700" dirty="0" smtClean="0"/>
              <a:t>Skladištenje</a:t>
            </a:r>
            <a:endParaRPr lang="hr-HR" sz="1700" dirty="0"/>
          </a:p>
        </p:txBody>
      </p:sp>
      <p:sp>
        <p:nvSpPr>
          <p:cNvPr id="10" name="TextBox 9"/>
          <p:cNvSpPr txBox="1"/>
          <p:nvPr/>
        </p:nvSpPr>
        <p:spPr>
          <a:xfrm>
            <a:off x="3786214" y="2330397"/>
            <a:ext cx="1357290" cy="63094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r-HR" dirty="0" smtClean="0"/>
              <a:t>3. </a:t>
            </a:r>
          </a:p>
          <a:p>
            <a:pPr algn="ctr"/>
            <a:r>
              <a:rPr lang="hr-HR" sz="1700" dirty="0" smtClean="0"/>
              <a:t>Proizvodnja</a:t>
            </a:r>
            <a:endParaRPr lang="hr-HR" sz="1700" dirty="0"/>
          </a:p>
        </p:txBody>
      </p:sp>
      <p:sp>
        <p:nvSpPr>
          <p:cNvPr id="11" name="TextBox 10"/>
          <p:cNvSpPr txBox="1"/>
          <p:nvPr/>
        </p:nvSpPr>
        <p:spPr>
          <a:xfrm>
            <a:off x="6786578" y="2333786"/>
            <a:ext cx="1357290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r-HR" dirty="0" smtClean="0"/>
              <a:t>5. </a:t>
            </a:r>
          </a:p>
          <a:p>
            <a:pPr algn="ctr"/>
            <a:r>
              <a:rPr lang="hr-HR" dirty="0" err="1" smtClean="0"/>
              <a:t>Rač</a:t>
            </a:r>
            <a:r>
              <a:rPr lang="hr-HR" dirty="0" smtClean="0"/>
              <a:t>/</a:t>
            </a:r>
            <a:r>
              <a:rPr lang="hr-HR" dirty="0" err="1" smtClean="0"/>
              <a:t>Upr</a:t>
            </a:r>
            <a:endParaRPr lang="hr-HR" dirty="0"/>
          </a:p>
        </p:txBody>
      </p:sp>
      <p:sp>
        <p:nvSpPr>
          <p:cNvPr id="12" name="TextBox 11"/>
          <p:cNvSpPr txBox="1"/>
          <p:nvPr/>
        </p:nvSpPr>
        <p:spPr>
          <a:xfrm>
            <a:off x="5286412" y="2330397"/>
            <a:ext cx="1357290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r-HR" dirty="0" smtClean="0"/>
              <a:t>4. </a:t>
            </a:r>
          </a:p>
          <a:p>
            <a:pPr algn="ctr"/>
            <a:r>
              <a:rPr lang="hr-HR" dirty="0" smtClean="0"/>
              <a:t>Prodaja</a:t>
            </a:r>
            <a:endParaRPr lang="hr-HR" dirty="0"/>
          </a:p>
        </p:txBody>
      </p:sp>
      <p:sp>
        <p:nvSpPr>
          <p:cNvPr id="13" name="TextBox 12"/>
          <p:cNvSpPr txBox="1"/>
          <p:nvPr/>
        </p:nvSpPr>
        <p:spPr>
          <a:xfrm>
            <a:off x="785786" y="2333786"/>
            <a:ext cx="1357322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r-HR" dirty="0" smtClean="0"/>
              <a:t>1. </a:t>
            </a:r>
          </a:p>
          <a:p>
            <a:pPr algn="ctr"/>
            <a:r>
              <a:rPr lang="hr-HR" dirty="0" smtClean="0"/>
              <a:t>Nabava</a:t>
            </a:r>
            <a:endParaRPr lang="hr-HR" dirty="0"/>
          </a:p>
        </p:txBody>
      </p:sp>
      <p:sp>
        <p:nvSpPr>
          <p:cNvPr id="14" name="TextBox 13"/>
          <p:cNvSpPr txBox="1"/>
          <p:nvPr/>
        </p:nvSpPr>
        <p:spPr>
          <a:xfrm>
            <a:off x="928662" y="3191042"/>
            <a:ext cx="1357322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hr-HR" sz="1400" dirty="0" smtClean="0"/>
              <a:t>1.1. Odabir p. partnera</a:t>
            </a:r>
            <a:endParaRPr lang="hr-HR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928662" y="3833984"/>
            <a:ext cx="1357322" cy="7386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hr-HR" sz="1400" dirty="0" smtClean="0"/>
              <a:t>1.2. Evidencija  poslovnih partnera</a:t>
            </a:r>
            <a:endParaRPr lang="hr-HR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942150" y="4714884"/>
            <a:ext cx="1357322" cy="707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hr-HR" sz="1400" dirty="0" smtClean="0"/>
              <a:t>1.3. Naručivanje</a:t>
            </a:r>
            <a:r>
              <a:rPr lang="hr-HR" sz="1200" dirty="0" smtClean="0"/>
              <a:t> robe</a:t>
            </a:r>
            <a:endParaRPr lang="hr-HR" sz="1200" dirty="0"/>
          </a:p>
        </p:txBody>
      </p:sp>
      <p:grpSp>
        <p:nvGrpSpPr>
          <p:cNvPr id="4" name="Group 87"/>
          <p:cNvGrpSpPr/>
          <p:nvPr/>
        </p:nvGrpSpPr>
        <p:grpSpPr>
          <a:xfrm>
            <a:off x="856430" y="2977522"/>
            <a:ext cx="72232" cy="2236938"/>
            <a:chOff x="213488" y="2143910"/>
            <a:chExt cx="72232" cy="2236938"/>
          </a:xfrm>
        </p:grpSpPr>
        <p:cxnSp>
          <p:nvCxnSpPr>
            <p:cNvPr id="56" name="Straight Connector 55"/>
            <p:cNvCxnSpPr/>
            <p:nvPr/>
          </p:nvCxnSpPr>
          <p:spPr>
            <a:xfrm rot="5400000">
              <a:off x="-901718" y="3259116"/>
              <a:ext cx="22320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V="1">
              <a:off x="214282" y="2667466"/>
              <a:ext cx="714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V="1">
              <a:off x="214282" y="3380716"/>
              <a:ext cx="714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flipV="1">
              <a:off x="214282" y="4380848"/>
              <a:ext cx="714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92"/>
          <p:cNvGrpSpPr/>
          <p:nvPr/>
        </p:nvGrpSpPr>
        <p:grpSpPr>
          <a:xfrm>
            <a:off x="2357422" y="2976728"/>
            <a:ext cx="72232" cy="1642280"/>
            <a:chOff x="1714480" y="2143116"/>
            <a:chExt cx="72232" cy="1642280"/>
          </a:xfrm>
        </p:grpSpPr>
        <p:cxnSp>
          <p:nvCxnSpPr>
            <p:cNvPr id="53" name="Straight Connector 52"/>
            <p:cNvCxnSpPr/>
            <p:nvPr/>
          </p:nvCxnSpPr>
          <p:spPr>
            <a:xfrm rot="5400000">
              <a:off x="905274" y="2952322"/>
              <a:ext cx="16200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flipV="1">
              <a:off x="1715274" y="2832560"/>
              <a:ext cx="714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flipV="1">
              <a:off x="1715274" y="3785396"/>
              <a:ext cx="714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2443504" y="3191042"/>
            <a:ext cx="1357322" cy="9541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hr-HR" sz="1400" dirty="0" smtClean="0"/>
              <a:t>2.1. Zaprimanje robe na skladištu</a:t>
            </a:r>
            <a:endParaRPr lang="hr-HR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2428860" y="4237199"/>
            <a:ext cx="1357322" cy="7386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hr-HR" sz="1400" dirty="0" smtClean="0"/>
              <a:t>2.2. Izdavanje robe sa skladišta</a:t>
            </a:r>
            <a:endParaRPr lang="hr-HR" sz="1400" dirty="0"/>
          </a:p>
        </p:txBody>
      </p:sp>
      <p:grpSp>
        <p:nvGrpSpPr>
          <p:cNvPr id="6" name="Group 98"/>
          <p:cNvGrpSpPr/>
          <p:nvPr/>
        </p:nvGrpSpPr>
        <p:grpSpPr>
          <a:xfrm>
            <a:off x="3857620" y="2976728"/>
            <a:ext cx="72232" cy="1809594"/>
            <a:chOff x="3214678" y="2143116"/>
            <a:chExt cx="72232" cy="1809594"/>
          </a:xfrm>
        </p:grpSpPr>
        <p:cxnSp>
          <p:nvCxnSpPr>
            <p:cNvPr id="50" name="Straight Connector 49"/>
            <p:cNvCxnSpPr/>
            <p:nvPr/>
          </p:nvCxnSpPr>
          <p:spPr>
            <a:xfrm rot="5400000">
              <a:off x="2315472" y="3042322"/>
              <a:ext cx="18000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flipV="1">
              <a:off x="3215472" y="2832560"/>
              <a:ext cx="714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V="1">
              <a:off x="3215472" y="3952710"/>
              <a:ext cx="714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3943702" y="3262480"/>
            <a:ext cx="1357322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hr-HR" sz="1400" dirty="0" smtClean="0"/>
              <a:t>3.1. Dizajn </a:t>
            </a:r>
            <a:r>
              <a:rPr lang="hr-HR" sz="1400" dirty="0" err="1" smtClean="0"/>
              <a:t>proiozvoda</a:t>
            </a:r>
            <a:endParaRPr lang="hr-HR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42546" y="3905912"/>
            <a:ext cx="1357322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hr-HR" sz="1400" dirty="0" smtClean="0"/>
              <a:t>3.2. Priprema proizvodnje</a:t>
            </a:r>
            <a:endParaRPr lang="hr-HR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5429255" y="3191042"/>
            <a:ext cx="1357322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hr-HR" sz="1400" dirty="0" smtClean="0"/>
              <a:t>4.1. Izrada ponude</a:t>
            </a:r>
            <a:endParaRPr lang="hr-HR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5430050" y="4024014"/>
            <a:ext cx="1357322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hr-HR" sz="1400" dirty="0" smtClean="0"/>
              <a:t>4.2. Priprema otpreme</a:t>
            </a:r>
            <a:endParaRPr lang="hr-HR" sz="1400" dirty="0"/>
          </a:p>
        </p:txBody>
      </p:sp>
      <p:grpSp>
        <p:nvGrpSpPr>
          <p:cNvPr id="7" name="Group 106"/>
          <p:cNvGrpSpPr/>
          <p:nvPr/>
        </p:nvGrpSpPr>
        <p:grpSpPr>
          <a:xfrm>
            <a:off x="5371306" y="2976728"/>
            <a:ext cx="108000" cy="2232000"/>
            <a:chOff x="4714876" y="2143116"/>
            <a:chExt cx="108000" cy="2232000"/>
          </a:xfrm>
        </p:grpSpPr>
        <p:cxnSp>
          <p:nvCxnSpPr>
            <p:cNvPr id="46" name="Straight Connector 45"/>
            <p:cNvCxnSpPr/>
            <p:nvPr/>
          </p:nvCxnSpPr>
          <p:spPr>
            <a:xfrm rot="5400000">
              <a:off x="3599670" y="3258322"/>
              <a:ext cx="22320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4768876" y="2684904"/>
              <a:ext cx="0" cy="108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V="1">
              <a:off x="4715670" y="3595030"/>
              <a:ext cx="714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V="1">
              <a:off x="4715670" y="4357694"/>
              <a:ext cx="714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/>
          <p:cNvSpPr txBox="1"/>
          <p:nvPr/>
        </p:nvSpPr>
        <p:spPr>
          <a:xfrm>
            <a:off x="5429256" y="4882400"/>
            <a:ext cx="1357322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hr-HR" sz="1400" dirty="0" smtClean="0"/>
              <a:t>4.3. Prodaja robe</a:t>
            </a:r>
            <a:endParaRPr lang="hr-HR" sz="1400" dirty="0"/>
          </a:p>
        </p:txBody>
      </p:sp>
      <p:sp>
        <p:nvSpPr>
          <p:cNvPr id="28" name="TextBox 27"/>
          <p:cNvSpPr txBox="1"/>
          <p:nvPr/>
        </p:nvSpPr>
        <p:spPr>
          <a:xfrm>
            <a:off x="6929454" y="3191042"/>
            <a:ext cx="1357322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hr-HR" sz="1400" dirty="0" smtClean="0"/>
              <a:t>5.1. </a:t>
            </a:r>
            <a:r>
              <a:rPr lang="hr-HR" sz="1400" dirty="0" err="1" smtClean="0"/>
              <a:t>Blagajn</a:t>
            </a:r>
            <a:r>
              <a:rPr lang="hr-HR" sz="1400" dirty="0" smtClean="0"/>
              <a:t>. poslovanje</a:t>
            </a:r>
            <a:endParaRPr lang="hr-HR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6942942" y="3833984"/>
            <a:ext cx="1357322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hr-HR" sz="1400" dirty="0" smtClean="0"/>
              <a:t>5.2. Vođenje </a:t>
            </a:r>
            <a:r>
              <a:rPr lang="hr-HR" sz="1400" dirty="0" err="1" smtClean="0"/>
              <a:t>posl</a:t>
            </a:r>
            <a:r>
              <a:rPr lang="hr-HR" sz="1400" dirty="0" smtClean="0"/>
              <a:t>. knjiga</a:t>
            </a:r>
            <a:endParaRPr lang="hr-HR" sz="1400" dirty="0"/>
          </a:p>
        </p:txBody>
      </p:sp>
      <p:sp>
        <p:nvSpPr>
          <p:cNvPr id="30" name="TextBox 29"/>
          <p:cNvSpPr txBox="1"/>
          <p:nvPr/>
        </p:nvSpPr>
        <p:spPr>
          <a:xfrm>
            <a:off x="6942942" y="4429132"/>
            <a:ext cx="1357322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hr-HR" sz="1400" dirty="0" smtClean="0"/>
              <a:t>5.3. Uprav. financijama</a:t>
            </a:r>
            <a:endParaRPr lang="hr-HR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6942942" y="5072074"/>
            <a:ext cx="1357322" cy="3077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hr-HR" sz="1400" dirty="0" smtClean="0"/>
              <a:t>5.4. Kadrovi</a:t>
            </a:r>
            <a:endParaRPr lang="hr-HR" sz="1400" dirty="0"/>
          </a:p>
        </p:txBody>
      </p:sp>
      <p:grpSp>
        <p:nvGrpSpPr>
          <p:cNvPr id="17" name="Group 116"/>
          <p:cNvGrpSpPr/>
          <p:nvPr/>
        </p:nvGrpSpPr>
        <p:grpSpPr>
          <a:xfrm>
            <a:off x="6857222" y="2976728"/>
            <a:ext cx="85720" cy="2309660"/>
            <a:chOff x="6214280" y="2143116"/>
            <a:chExt cx="72232" cy="1908000"/>
          </a:xfrm>
        </p:grpSpPr>
        <p:cxnSp>
          <p:nvCxnSpPr>
            <p:cNvPr id="41" name="Straight Connector 40"/>
            <p:cNvCxnSpPr/>
            <p:nvPr/>
          </p:nvCxnSpPr>
          <p:spPr>
            <a:xfrm rot="5400000">
              <a:off x="5261074" y="3096322"/>
              <a:ext cx="19080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 flipH="1" flipV="1">
              <a:off x="6250512" y="2631466"/>
              <a:ext cx="0" cy="72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V="1">
              <a:off x="6215074" y="3143248"/>
              <a:ext cx="714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V="1">
              <a:off x="6215074" y="3595030"/>
              <a:ext cx="714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V="1">
              <a:off x="6215074" y="4045683"/>
              <a:ext cx="714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8" name="Straight Connector 67"/>
          <p:cNvCxnSpPr/>
          <p:nvPr/>
        </p:nvCxnSpPr>
        <p:spPr>
          <a:xfrm flipV="1">
            <a:off x="3871108" y="4214818"/>
            <a:ext cx="714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3942546" y="4500570"/>
            <a:ext cx="1357322" cy="9541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hr-HR" sz="1400" dirty="0" smtClean="0"/>
              <a:t>3.3. Proizvodnja gredica i </a:t>
            </a:r>
            <a:r>
              <a:rPr lang="hr-HR" sz="1400" dirty="0" err="1" smtClean="0"/>
              <a:t>nadvoja</a:t>
            </a:r>
            <a:endParaRPr lang="hr-HR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6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00042"/>
            <a:ext cx="8556528" cy="487510"/>
          </a:xfrm>
        </p:spPr>
        <p:txBody>
          <a:bodyPr>
            <a:normAutofit/>
          </a:bodyPr>
          <a:lstStyle/>
          <a:p>
            <a:r>
              <a:rPr lang="hr-HR" sz="2400" dirty="0" smtClean="0"/>
              <a:t>PK - matrica</a:t>
            </a:r>
            <a:endParaRPr lang="hr-HR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247771"/>
            <a:ext cx="914400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857496"/>
            <a:ext cx="9144001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2" y="3038400"/>
            <a:ext cx="9144000" cy="181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30" y="3214687"/>
            <a:ext cx="9133200" cy="181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33" y="3390900"/>
            <a:ext cx="9144000" cy="181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3571876"/>
            <a:ext cx="9134847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3748091"/>
            <a:ext cx="912569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3929066"/>
            <a:ext cx="9134847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4322" y="4114806"/>
            <a:ext cx="9116541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-32" y="4286256"/>
            <a:ext cx="9134847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4471996"/>
            <a:ext cx="9134847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4643446"/>
            <a:ext cx="9134847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4810136"/>
            <a:ext cx="913484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-1" y="5000636"/>
            <a:ext cx="9136800" cy="181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5167326"/>
            <a:ext cx="913484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5357826"/>
            <a:ext cx="913484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TextBox 20"/>
          <p:cNvSpPr txBox="1"/>
          <p:nvPr/>
        </p:nvSpPr>
        <p:spPr>
          <a:xfrm>
            <a:off x="2643174" y="5929330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b="1" dirty="0" err="1" smtClean="0"/>
              <a:t>Affinity</a:t>
            </a:r>
            <a:r>
              <a:rPr lang="hr-HR" b="1" dirty="0" smtClean="0"/>
              <a:t> </a:t>
            </a:r>
            <a:r>
              <a:rPr lang="hr-HR" b="1" dirty="0" err="1" smtClean="0"/>
              <a:t>analysis</a:t>
            </a:r>
            <a:r>
              <a:rPr lang="hr-HR" b="1" dirty="0" smtClean="0"/>
              <a:t> </a:t>
            </a:r>
            <a:r>
              <a:rPr lang="hr-HR" b="1" dirty="0" err="1" smtClean="0"/>
              <a:t>report</a:t>
            </a:r>
            <a:endParaRPr lang="hr-HR" b="1" dirty="0"/>
          </a:p>
        </p:txBody>
      </p:sp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0" y="1785926"/>
            <a:ext cx="91440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5786446" y="3571876"/>
            <a:ext cx="42862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900" smtClean="0">
                <a:latin typeface="Arial" pitchFamily="34" charset="0"/>
                <a:cs typeface="Arial" pitchFamily="34" charset="0"/>
              </a:rPr>
              <a:t>R</a:t>
            </a:r>
            <a:endParaRPr lang="hr-HR" sz="9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858280" y="3555358"/>
            <a:ext cx="42862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900" dirty="0" smtClean="0">
                <a:latin typeface="Arial" pitchFamily="34" charset="0"/>
                <a:cs typeface="Arial" pitchFamily="34" charset="0"/>
              </a:rPr>
              <a:t>R</a:t>
            </a:r>
            <a:endParaRPr lang="hr-HR" sz="9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Prezentacija iz kolegija Projektiranje informacijskih sustava&amp;quot;&quot;/&gt;&lt;property id=&quot;20307&quot; value=&quot;256&quot;/&gt;&lt;/object&gt;&lt;object type=&quot;3&quot; unique_id=&quot;10005&quot;&gt;&lt;property id=&quot;20148&quot; value=&quot;5&quot;/&gt;&lt;property id=&quot;20300&quot; value=&quot;Slide 2 - &amp;quot;Genetička definicija IS-a  &amp;quot;&quot;/&gt;&lt;property id=&quot;20307&quot; value=&quot;257&quot;/&gt;&lt;/object&gt;&lt;object type=&quot;3&quot; unique_id=&quot;10006&quot;&gt;&lt;property id=&quot;20148&quot; value=&quot;5&quot;/&gt;&lt;property id=&quot;20300&quot; value=&quot;Slide 3 - &amp;quot;Funkcijsko organizacijski model&amp;quot;&quot;/&gt;&lt;property id=&quot;20307&quot; value=&quot;258&quot;/&gt;&lt;/object&gt;&lt;object type=&quot;3&quot; unique_id=&quot;10007&quot;&gt;&lt;property id=&quot;20148&quot; value=&quot;5&quot;/&gt;&lt;property id=&quot;20300&quot; value=&quot;Slide 4 - &amp;quot;PROBLEMI&amp;quot;&quot;/&gt;&lt;property id=&quot;20307&quot; value=&quot;259&quot;/&gt;&lt;/object&gt;&lt;object type=&quot;3&quot; unique_id=&quot;10008&quot;&gt;&lt;property id=&quot;20148&quot; value=&quot;5&quot;/&gt;&lt;property id=&quot;20300&quot; value=&quot;Slide 5 - &amp;quot;Dekompozicijski dijagram problema&amp;quot;&quot;/&gt;&lt;property id=&quot;20307&quot; value=&quot;260&quot;/&gt;&lt;/object&gt;&lt;object type=&quot;3&quot; unique_id=&quot;10009&quot;&gt;&lt;property id=&quot;20148&quot; value=&quot;5&quot;/&gt;&lt;property id=&quot;20300&quot; value=&quot;Slide 6 - &amp;quot;Dekompozicijski dijagram problema&amp;quot;&quot;/&gt;&lt;property id=&quot;20307&quot; value=&quot;261&quot;/&gt;&lt;/object&gt;&lt;object type=&quot;3&quot; unique_id=&quot;10010&quot;&gt;&lt;property id=&quot;20148&quot; value=&quot;5&quot;/&gt;&lt;property id=&quot;20300&quot; value=&quot;Slide 7 - &amp;quot;Dekompozicijski dijagram ciljeva&amp;quot;&quot;/&gt;&lt;property id=&quot;20307&quot; value=&quot;262&quot;/&gt;&lt;/object&gt;&lt;object type=&quot;3&quot; unique_id=&quot;10011&quot;&gt;&lt;property id=&quot;20148&quot; value=&quot;5&quot;/&gt;&lt;property id=&quot;20300&quot; value=&quot;Slide 8 - &amp;quot;Dekompozicijski dijagram poslovnih funkcija i procesa&amp;quot;&quot;/&gt;&lt;property id=&quot;20307&quot; value=&quot;263&quot;/&gt;&lt;/object&gt;&lt;object type=&quot;3&quot; unique_id=&quot;10012&quot;&gt;&lt;property id=&quot;20148&quot; value=&quot;5&quot;/&gt;&lt;property id=&quot;20300&quot; value=&quot;Slide 9 - &amp;quot;PK - matrica&amp;quot;&quot;/&gt;&lt;property id=&quot;20307&quot; value=&quot;264&quot;/&gt;&lt;/object&gt;&lt;object type=&quot;3&quot; unique_id=&quot;10013&quot;&gt;&lt;property id=&quot;20148&quot; value=&quot;5&quot;/&gt;&lt;property id=&quot;20300&quot; value=&quot;Slide 10 - &amp;quot;OrganisationalFlowDiagram&amp;quot;&quot;/&gt;&lt;property id=&quot;20307&quot; value=&quot;265&quot;/&gt;&lt;/object&gt;&lt;object type=&quot;3&quot; unique_id=&quot;10014&quot;&gt;&lt;property id=&quot;20148&quot; value=&quot;5&quot;/&gt;&lt;property id=&quot;20300&quot; value=&quot;Slide 11&quot;/&gt;&lt;property id=&quot;20307&quot; value=&quot;266&quot;/&gt;&lt;/object&gt;&lt;object type=&quot;3&quot; unique_id=&quot;10015&quot;&gt;&lt;property id=&quot;20148&quot; value=&quot;5&quot;/&gt;&lt;property id=&quot;20300&quot; value=&quot;Slide 12 - &amp;quot;WorkFlowDiagram&amp;quot;&quot;/&gt;&lt;property id=&quot;20307&quot; value=&quot;267&quot;/&gt;&lt;/object&gt;&lt;object type=&quot;3&quot; unique_id=&quot;10016&quot;&gt;&lt;property id=&quot;20148&quot; value=&quot;5&quot;/&gt;&lt;property id=&quot;20300&quot; value=&quot;Slide 13 - &amp;quot;WorkFlowDiagram&amp;quot;&quot;/&gt;&lt;property id=&quot;20307&quot; value=&quot;268&quot;/&gt;&lt;/object&gt;&lt;object type=&quot;3&quot; unique_id=&quot;10017&quot;&gt;&lt;property id=&quot;20148&quot; value=&quot;5&quot;/&gt;&lt;property id=&quot;20300&quot; value=&quot;Slide 14 - &amp;quot;DataFlowDiagram&amp;#x0D;&amp;#x0A;(PRODAJA - kontekst)&amp;quot;&quot;/&gt;&lt;property id=&quot;20307&quot; value=&quot;269&quot;/&gt;&lt;/object&gt;&lt;object type=&quot;3&quot; unique_id=&quot;10018&quot;&gt;&lt;property id=&quot;20148&quot; value=&quot;5&quot;/&gt;&lt;property id=&quot;20300&quot; value=&quot;Slide 15 - &amp;quot;DataFlowDiagram&amp;#x0D;&amp;#x0A;(PRODAJA - 1. razina)&amp;quot;&quot;/&gt;&lt;property id=&quot;20307&quot; value=&quot;270&quot;/&gt;&lt;/object&gt;&lt;object type=&quot;3&quot; unique_id=&quot;10019&quot;&gt;&lt;property id=&quot;20148&quot; value=&quot;5&quot;/&gt;&lt;property id=&quot;20300&quot; value=&quot;Slide 16 - &amp;quot;ActivityFlowDiagram … Izrada ponude&amp;quot;&quot;/&gt;&lt;property id=&quot;20307&quot; value=&quot;271&quot;/&gt;&lt;/object&gt;&lt;object type=&quot;3&quot; unique_id=&quot;10020&quot;&gt;&lt;property id=&quot;20148&quot; value=&quot;5&quot;/&gt;&lt;property id=&quot;20300&quot; value=&quot;Slide 17 - &amp;quot;ActivityFlowDiagram … Priprema otpreme&amp;quot;&quot;/&gt;&lt;property id=&quot;20307&quot; value=&quot;272&quot;/&gt;&lt;/object&gt;&lt;object type=&quot;3&quot; unique_id=&quot;10021&quot;&gt;&lt;property id=&quot;20148&quot; value=&quot;5&quot;/&gt;&lt;property id=&quot;20300&quot; value=&quot;Slide 18 - &amp;quot;ActivityFlowDiagram … Prodaja robe&amp;quot;&quot;/&gt;&lt;property id=&quot;20307&quot; value=&quot;273&quot;/&gt;&lt;/object&gt;&lt;object type=&quot;3&quot; unique_id=&quot;10022&quot;&gt;&lt;property id=&quot;20148&quot; value=&quot;5&quot;/&gt;&lt;property id=&quot;20300&quot; value=&quot;Slide 19 - &amp;quot;EntityRelationshipAttributes&amp;quot;&quot;/&gt;&lt;property id=&quot;20307&quot; value=&quot;274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</TotalTime>
  <Words>2532</Words>
  <Application>Microsoft Office PowerPoint</Application>
  <PresentationFormat>On-screen Show (4:3)</PresentationFormat>
  <Paragraphs>714</Paragraphs>
  <Slides>19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Civic</vt:lpstr>
      <vt:lpstr>Prezentacija iz kolegija Projektiranje informacijskih sustava</vt:lpstr>
      <vt:lpstr>Genetička definicija IS-a  </vt:lpstr>
      <vt:lpstr>Funkcijsko organizacijski model</vt:lpstr>
      <vt:lpstr>PROBLEMI</vt:lpstr>
      <vt:lpstr>Dekompozicijski dijagram problema</vt:lpstr>
      <vt:lpstr>Dekompozicijski dijagram problema</vt:lpstr>
      <vt:lpstr>Dekompozicijski dijagram ciljeva</vt:lpstr>
      <vt:lpstr>Dekompozicijski dijagram poslovnih funkcija i procesa</vt:lpstr>
      <vt:lpstr>PK - matrica</vt:lpstr>
      <vt:lpstr>OrganisationalFlowDiagram</vt:lpstr>
      <vt:lpstr>Slide 11</vt:lpstr>
      <vt:lpstr>WorkFlowDiagram</vt:lpstr>
      <vt:lpstr>WorkFlowDiagram</vt:lpstr>
      <vt:lpstr>DataFlowDiagram (PRODAJA - kontekst)</vt:lpstr>
      <vt:lpstr>DataFlowDiagram (PRODAJA - 1. razina)</vt:lpstr>
      <vt:lpstr>ActivityFlowDiagram … Izrada ponude</vt:lpstr>
      <vt:lpstr>ActivityFlowDiagram … Priprema otpreme</vt:lpstr>
      <vt:lpstr>ActivityFlowDiagram … Prodaja robe</vt:lpstr>
      <vt:lpstr>EntityRelationshipAttributes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Prezentacija iz kolegija Projektiranje informacijskih sustava</dc:title>
  <dc:creator>Katica</dc:creator>
  <cp:lastModifiedBy>Katica</cp:lastModifiedBy>
  <cp:revision>3</cp:revision>
  <dcterms:created xsi:type="dcterms:W3CDTF">2010-03-11T12:32:29Z</dcterms:created>
  <dcterms:modified xsi:type="dcterms:W3CDTF">2010-03-11T21:52:33Z</dcterms:modified>
</cp:coreProperties>
</file>